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03" r:id="rId1"/>
  </p:sldMasterIdLst>
  <p:notesMasterIdLst>
    <p:notesMasterId r:id="rId12"/>
  </p:notesMasterIdLst>
  <p:sldIdLst>
    <p:sldId id="256" r:id="rId2"/>
    <p:sldId id="368" r:id="rId3"/>
    <p:sldId id="372" r:id="rId4"/>
    <p:sldId id="373" r:id="rId5"/>
    <p:sldId id="369" r:id="rId6"/>
    <p:sldId id="375" r:id="rId7"/>
    <p:sldId id="376" r:id="rId8"/>
    <p:sldId id="374" r:id="rId9"/>
    <p:sldId id="377" r:id="rId10"/>
    <p:sldId id="28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>
      <p:cViewPr varScale="1">
        <p:scale>
          <a:sx n="91" d="100"/>
          <a:sy n="91" d="100"/>
        </p:scale>
        <p:origin x="115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notes format</a:t>
            </a:r>
          </a:p>
        </p:txBody>
      </p:sp>
      <p:sp>
        <p:nvSpPr>
          <p:cNvPr id="109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</a:p>
        </p:txBody>
      </p:sp>
      <p:sp>
        <p:nvSpPr>
          <p:cNvPr id="110" name="PlaceHolder 3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</a:p>
        </p:txBody>
      </p:sp>
      <p:sp>
        <p:nvSpPr>
          <p:cNvPr id="111" name="PlaceHolder 4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</a:p>
        </p:txBody>
      </p:sp>
      <p:sp>
        <p:nvSpPr>
          <p:cNvPr id="112" name="PlaceHolder 5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F6A0312D-A6B4-412D-A743-D043E5567ECE}" type="slidenum"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‹#›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36152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4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2F35A5CC-BFA4-4C90-9E68-57CC03AB8DC5}" type="slidenum"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1</a:t>
            </a:fld>
            <a:endParaRPr lang="en-US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64225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6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F218236B-4092-4C62-9A7C-425553BA4008}" type="slidenum"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10</a:t>
            </a:fld>
            <a:endParaRPr lang="en-US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31283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65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Fall2011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CMPE 212 Introduction to Verilog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4149ECB9-6ECF-4F50-8B9E-C81909CE9BEA}" type="slidenum">
              <a:rPr lang="en-US" sz="900" b="0" strike="noStrike" spc="-1" smtClean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‹#›</a:t>
            </a:fld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12981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Fall2011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CMPE 212 Introduction to Verilog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4149ECB9-6ECF-4F50-8B9E-C81909CE9BEA}" type="slidenum">
              <a:rPr lang="en-US" sz="900" b="0" strike="noStrike" spc="-1" smtClean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‹#›</a:t>
            </a:fld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070964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Fall2011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CMPE 212 Introduction to Verilog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4149ECB9-6ECF-4F50-8B9E-C81909CE9BEA}" type="slidenum">
              <a:rPr lang="en-US" sz="900" b="0" strike="noStrike" spc="-1" smtClean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‹#›</a:t>
            </a:fld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107138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Fall2011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CMPE 212 Introduction to Verilog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4149ECB9-6ECF-4F50-8B9E-C81909CE9BEA}" type="slidenum">
              <a:rPr lang="en-US" sz="900" b="0" strike="noStrike" spc="-1" smtClean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‹#›</a:t>
            </a:fld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501686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Fall2011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CMPE 212 Introduction to Verilog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4149ECB9-6ECF-4F50-8B9E-C81909CE9BEA}" type="slidenum">
              <a:rPr lang="en-US" sz="900" b="0" strike="noStrike" spc="-1" smtClean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‹#›</a:t>
            </a:fld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955743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Fall2011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CMPE 212 Introduction to Verilog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4149ECB9-6ECF-4F50-8B9E-C81909CE9BEA}" type="slidenum">
              <a:rPr lang="en-US" sz="900" b="0" strike="noStrike" spc="-1" smtClean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‹#›</a:t>
            </a:fld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62384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Fall2011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CMPE 212 Introduction to Verilog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4149ECB9-6ECF-4F50-8B9E-C81909CE9BEA}" type="slidenum">
              <a:rPr lang="en-US" sz="900" b="0" strike="noStrike" spc="-1" smtClean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‹#›</a:t>
            </a:fld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56925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Fall2011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CMPE 212 Introduction to Verilog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4149ECB9-6ECF-4F50-8B9E-C81909CE9BEA}" type="slidenum">
              <a:rPr lang="en-US" sz="900" b="0" strike="noStrike" spc="-1" smtClean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‹#›</a:t>
            </a:fld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51616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Fall2011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CMPE 212 Introduction to Verilog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4149ECB9-6ECF-4F50-8B9E-C81909CE9BEA}" type="slidenum">
              <a:rPr lang="en-US" sz="900" b="0" strike="noStrike" spc="-1" smtClean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‹#›</a:t>
            </a:fld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8833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Fall2011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CMPE 212 Introduction to Verilog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4149ECB9-6ECF-4F50-8B9E-C81909CE9BEA}" type="slidenum">
              <a:rPr lang="en-US" sz="900" b="0" strike="noStrike" spc="-1" smtClean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‹#›</a:t>
            </a:fld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00160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Fall2011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CMPE 212 Introduction to Verilog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4149ECB9-6ECF-4F50-8B9E-C81909CE9BEA}" type="slidenum">
              <a:rPr lang="en-US" sz="900" b="0" strike="noStrike" spc="-1" smtClean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‹#›</a:t>
            </a:fld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11257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796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Fall2011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CMPE 212 Introduction to Verilog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4149ECB9-6ECF-4F50-8B9E-C81909CE9BEA}" type="slidenum">
              <a:rPr lang="en-US" sz="900" b="0" strike="noStrike" spc="-1" smtClean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‹#›</a:t>
            </a:fld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28856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Fall2011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CMPE 212 Introduction to Verilog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4149ECB9-6ECF-4F50-8B9E-C81909CE9BEA}" type="slidenum">
              <a:rPr lang="en-US" sz="900" b="0" strike="noStrike" spc="-1" smtClean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‹#›</a:t>
            </a:fld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28114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Fall2011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CMPE 212 Introduction to Verilog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4149ECB9-6ECF-4F50-8B9E-C81909CE9BEA}" type="slidenum">
              <a:rPr lang="en-US" sz="900" b="0" strike="noStrike" spc="-1" smtClean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‹#›</a:t>
            </a:fld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54869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Fall2011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CMPE 212 Introduction to Verilog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algn="r">
              <a:lnSpc>
                <a:spcPct val="100000"/>
              </a:lnSpc>
            </a:pPr>
            <a:fld id="{4149ECB9-6ECF-4F50-8B9E-C81909CE9BEA}" type="slidenum">
              <a:rPr lang="en-US" sz="900" b="0" strike="noStrike" spc="-1" smtClean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‹#›</a:t>
            </a:fld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91760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  <p:sldLayoutId id="2147483716" r:id="rId13"/>
    <p:sldLayoutId id="2147483717" r:id="rId14"/>
    <p:sldLayoutId id="2147483718" r:id="rId15"/>
    <p:sldLayoutId id="214748371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ha26@umbc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ankitb1@umbc.edu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Shape 1"/>
          <p:cNvSpPr txBox="1"/>
          <p:nvPr/>
        </p:nvSpPr>
        <p:spPr>
          <a:xfrm>
            <a:off x="107640" y="980640"/>
            <a:ext cx="7920360" cy="259992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2000" b="1" strike="noStrike" spc="-1" dirty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University of Maryland Baltimore County</a:t>
            </a:r>
            <a:br>
              <a:rPr dirty="0"/>
            </a:br>
            <a:r>
              <a:rPr lang="en-US" sz="2000" b="1" strike="noStrike" spc="-1" dirty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Department of Computer Science and Electrical Engineering</a:t>
            </a:r>
            <a:br>
              <a:rPr dirty="0"/>
            </a:br>
            <a:r>
              <a:rPr lang="en-US" sz="2000" b="0" strike="noStrike" spc="-1" dirty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 </a:t>
            </a:r>
            <a:br>
              <a:rPr dirty="0"/>
            </a:br>
            <a:r>
              <a:rPr lang="en-US" sz="2000" b="0" strike="noStrike" spc="-1" dirty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CMPE 212</a:t>
            </a:r>
            <a:r>
              <a:rPr lang="en-US" sz="2000" b="1" strike="noStrike" spc="-1" dirty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</a:t>
            </a:r>
            <a:r>
              <a:rPr lang="en-US" sz="2000" b="0" strike="noStrike" spc="-1" dirty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Laboratory (Discussion 13)</a:t>
            </a:r>
            <a:endParaRPr lang="en-US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14" name="TextShape 2"/>
          <p:cNvSpPr txBox="1"/>
          <p:nvPr/>
        </p:nvSpPr>
        <p:spPr>
          <a:xfrm>
            <a:off x="215280" y="3700362"/>
            <a:ext cx="8928720" cy="295200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2500" lnSpcReduction="10000"/>
          </a:bodyPr>
          <a:lstStyle/>
          <a:p>
            <a:pPr marL="109800">
              <a:lnSpc>
                <a:spcPct val="100000"/>
              </a:lnSpc>
              <a:spcBef>
                <a:spcPts val="1001"/>
              </a:spcBef>
            </a:pPr>
            <a:endParaRPr lang="en-US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en-US" sz="2400" b="0" strike="noStrike" spc="-1" dirty="0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Hasib Hasan </a:t>
            </a:r>
            <a:endParaRPr lang="en-US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Arial"/>
              <a:buChar char="•"/>
            </a:pPr>
            <a:r>
              <a:rPr lang="en-US" sz="1800" b="0" u="sng" strike="noStrike" spc="-1" dirty="0">
                <a:solidFill>
                  <a:srgbClr val="CCE49D"/>
                </a:solidFill>
                <a:uFill>
                  <a:solidFill>
                    <a:srgbClr val="FFFFFF"/>
                  </a:solidFill>
                </a:uFill>
                <a:latin typeface="Trebuchet MS"/>
                <a:hlinkClick r:id="rId3"/>
              </a:rPr>
              <a:t>ha26@umbc.edu</a:t>
            </a:r>
            <a:endParaRPr lang="en-US" sz="1800" b="0" u="sng" strike="noStrike" spc="-1" dirty="0">
              <a:solidFill>
                <a:srgbClr val="CCE49D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en-US" sz="2200" spc="-1" dirty="0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</a:rPr>
              <a:t>Edward Hanson</a:t>
            </a:r>
            <a:endParaRPr lang="en-US" sz="2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Arial"/>
              <a:buChar char="•"/>
            </a:pPr>
            <a:r>
              <a:rPr lang="en-US" u="sng" spc="-1" dirty="0">
                <a:solidFill>
                  <a:srgbClr val="C0E474"/>
                </a:solidFill>
                <a:uFill>
                  <a:solidFill>
                    <a:srgbClr val="FFFFFF"/>
                  </a:solidFill>
                </a:uFill>
              </a:rPr>
              <a:t>ehanson1@umbc.edu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en-US" sz="2200" b="0" strike="noStrike" spc="-1" dirty="0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Ankit </a:t>
            </a:r>
            <a:r>
              <a:rPr lang="en-US" sz="2200" b="0" strike="noStrike" spc="-1" dirty="0" err="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Baingane</a:t>
            </a:r>
            <a:r>
              <a:rPr lang="en-US" sz="2200" b="0" strike="noStrike" spc="-1" dirty="0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</a:t>
            </a:r>
            <a:endParaRPr lang="en-US" sz="2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Arial"/>
              <a:buChar char="•"/>
            </a:pPr>
            <a:r>
              <a:rPr lang="en-US" sz="1800" b="0" u="sng" strike="noStrike" spc="-1" dirty="0">
                <a:solidFill>
                  <a:srgbClr val="CCE49D"/>
                </a:solidFill>
                <a:uFill>
                  <a:solidFill>
                    <a:srgbClr val="FFFFFF"/>
                  </a:solidFill>
                </a:uFill>
                <a:latin typeface="Trebuchet MS"/>
                <a:hlinkClick r:id="rId4"/>
              </a:rPr>
              <a:t>ankitb1@umbc.edu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TextShape 2"/>
          <p:cNvSpPr txBox="1"/>
          <p:nvPr/>
        </p:nvSpPr>
        <p:spPr>
          <a:xfrm>
            <a:off x="827640" y="1447920"/>
            <a:ext cx="7992360" cy="45716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001"/>
              </a:spcBef>
            </a:pPr>
            <a:endParaRPr lang="en-US" sz="1800" b="0" strike="noStrike" spc="-1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en-US" sz="1800" b="0" strike="noStrike" spc="-1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en-US" sz="1800" b="0" strike="noStrike" spc="-1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63" name="CustomShape 3"/>
          <p:cNvSpPr/>
          <p:nvPr/>
        </p:nvSpPr>
        <p:spPr>
          <a:xfrm>
            <a:off x="1764163" y="2487109"/>
            <a:ext cx="4451400" cy="913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5400" b="1" strike="noStrike" spc="-1" dirty="0">
                <a:solidFill>
                  <a:srgbClr val="3F7819"/>
                </a:solidFill>
                <a:uFill>
                  <a:solidFill>
                    <a:srgbClr val="FFFFFF"/>
                  </a:solidFill>
                </a:uFill>
                <a:latin typeface="Harrington"/>
              </a:rPr>
              <a:t>Questions?</a:t>
            </a:r>
            <a:endParaRPr lang="en-US" sz="5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9022508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517356" y="472320"/>
            <a:ext cx="6842520" cy="916058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600" spc="-1" dirty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Final Assignment and Test</a:t>
            </a:r>
            <a:endParaRPr lang="en-US" sz="3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16" name="TextShape 2"/>
          <p:cNvSpPr txBox="1"/>
          <p:nvPr/>
        </p:nvSpPr>
        <p:spPr>
          <a:xfrm>
            <a:off x="0" y="1635853"/>
            <a:ext cx="7359877" cy="3638474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914760" lvl="1" indent="-457200" algn="just">
              <a:spcBef>
                <a:spcPts val="1001"/>
              </a:spcBef>
              <a:buClr>
                <a:srgbClr val="90C226"/>
              </a:buClr>
              <a:buSzPct val="80000"/>
              <a:buFont typeface="+mj-lt"/>
              <a:buAutoNum type="arabicPeriod"/>
            </a:pPr>
            <a:r>
              <a:rPr lang="en-US" sz="2400" dirty="0"/>
              <a:t>Written assignment: You need to design a counter. The states you need to display are assigned individually at the end of the slide.</a:t>
            </a:r>
          </a:p>
          <a:p>
            <a:pPr marL="457560" lvl="1" algn="just">
              <a:spcBef>
                <a:spcPts val="1001"/>
              </a:spcBef>
              <a:buClr>
                <a:srgbClr val="90C226"/>
              </a:buClr>
              <a:buSzPct val="80000"/>
            </a:pPr>
            <a:r>
              <a:rPr lang="en-US" sz="2400" dirty="0"/>
              <a:t>     You need to develop the following in the assignment-</a:t>
            </a:r>
          </a:p>
          <a:p>
            <a:pPr marL="1429110" lvl="2" indent="-514350" algn="just">
              <a:spcBef>
                <a:spcPts val="1001"/>
              </a:spcBef>
              <a:buClr>
                <a:srgbClr val="90C226"/>
              </a:buClr>
              <a:buSzPct val="80000"/>
              <a:buFont typeface="+mj-lt"/>
              <a:buAutoNum type="romanLcPeriod"/>
            </a:pPr>
            <a:r>
              <a:rPr lang="en-US" sz="2400" dirty="0"/>
              <a:t>State diagram</a:t>
            </a:r>
          </a:p>
          <a:p>
            <a:pPr marL="1429110" lvl="2" indent="-514350" algn="just">
              <a:spcBef>
                <a:spcPts val="1001"/>
              </a:spcBef>
              <a:buClr>
                <a:srgbClr val="90C226"/>
              </a:buClr>
              <a:buSzPct val="80000"/>
              <a:buFont typeface="+mj-lt"/>
              <a:buAutoNum type="romanLcPeriod"/>
            </a:pPr>
            <a:endParaRPr lang="en-US" sz="2400" dirty="0"/>
          </a:p>
          <a:p>
            <a:pPr marL="1429110" lvl="2" indent="-514350" algn="just">
              <a:spcBef>
                <a:spcPts val="1001"/>
              </a:spcBef>
              <a:buClr>
                <a:srgbClr val="90C226"/>
              </a:buClr>
              <a:buSzPct val="80000"/>
              <a:buFont typeface="+mj-lt"/>
              <a:buAutoNum type="romanLcPeriod"/>
            </a:pPr>
            <a:endParaRPr lang="en-US" sz="2400" dirty="0"/>
          </a:p>
          <a:p>
            <a:pPr marL="1429110" lvl="2" indent="-514350" algn="just">
              <a:spcBef>
                <a:spcPts val="1001"/>
              </a:spcBef>
              <a:buClr>
                <a:srgbClr val="90C226"/>
              </a:buClr>
              <a:buSzPct val="80000"/>
              <a:buFont typeface="+mj-lt"/>
              <a:buAutoNum type="romanLcPeriod"/>
            </a:pPr>
            <a:endParaRPr lang="en-US" sz="2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044C710-6A10-41E2-B05B-5DBE648A23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221" y="4480662"/>
            <a:ext cx="2376848" cy="1681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9338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517356" y="472320"/>
            <a:ext cx="6842520" cy="916058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600" spc="-1" dirty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Final Assignment and Test</a:t>
            </a:r>
            <a:endParaRPr lang="en-US" sz="3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16" name="TextShape 2"/>
          <p:cNvSpPr txBox="1"/>
          <p:nvPr/>
        </p:nvSpPr>
        <p:spPr>
          <a:xfrm>
            <a:off x="0" y="1635853"/>
            <a:ext cx="7359877" cy="3638474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1429110" lvl="2" indent="-514350" algn="just">
              <a:spcBef>
                <a:spcPts val="1001"/>
              </a:spcBef>
              <a:buClr>
                <a:srgbClr val="90C226"/>
              </a:buClr>
              <a:buSzPct val="80000"/>
              <a:buFont typeface="+mj-lt"/>
              <a:buAutoNum type="romanLcPeriod" startAt="2"/>
            </a:pPr>
            <a:r>
              <a:rPr lang="en-US" sz="2400" dirty="0"/>
              <a:t>State table and transition table (mention clearly which flip-flop you’ll be using).</a:t>
            </a:r>
          </a:p>
          <a:p>
            <a:pPr marL="1429110" lvl="2" indent="-514350" algn="just">
              <a:spcBef>
                <a:spcPts val="1001"/>
              </a:spcBef>
              <a:buClr>
                <a:srgbClr val="90C226"/>
              </a:buClr>
              <a:buSzPct val="80000"/>
              <a:buFont typeface="+mj-lt"/>
              <a:buAutoNum type="romanLcPeriod" startAt="2"/>
            </a:pPr>
            <a:endParaRPr lang="en-US" sz="2400" dirty="0"/>
          </a:p>
          <a:p>
            <a:pPr marL="1429110" lvl="2" indent="-514350" algn="just">
              <a:spcBef>
                <a:spcPts val="1001"/>
              </a:spcBef>
              <a:buClr>
                <a:srgbClr val="90C226"/>
              </a:buClr>
              <a:buSzPct val="80000"/>
              <a:buFont typeface="+mj-lt"/>
              <a:buAutoNum type="romanLcPeriod" startAt="2"/>
            </a:pPr>
            <a:endParaRPr lang="en-US" sz="2400" dirty="0"/>
          </a:p>
          <a:p>
            <a:pPr marL="1429110" lvl="2" indent="-514350" algn="just">
              <a:spcBef>
                <a:spcPts val="1001"/>
              </a:spcBef>
              <a:buClr>
                <a:srgbClr val="90C226"/>
              </a:buClr>
              <a:buSzPct val="80000"/>
              <a:buFont typeface="+mj-lt"/>
              <a:buAutoNum type="romanLcPeriod" startAt="2"/>
            </a:pPr>
            <a:endParaRPr lang="en-US" sz="2400" dirty="0"/>
          </a:p>
          <a:p>
            <a:pPr marL="1429110" lvl="2" indent="-514350" algn="just">
              <a:spcBef>
                <a:spcPts val="1001"/>
              </a:spcBef>
              <a:buClr>
                <a:srgbClr val="90C226"/>
              </a:buClr>
              <a:buSzPct val="80000"/>
              <a:buFont typeface="+mj-lt"/>
              <a:buAutoNum type="romanLcPeriod" startAt="2"/>
            </a:pPr>
            <a:r>
              <a:rPr lang="en-US" sz="2400" dirty="0"/>
              <a:t>K-map for each flip-flop and the function for each input in terms of outputs.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900FE75-A576-400E-BA97-38CD42C07D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4890" y="2519758"/>
            <a:ext cx="3707451" cy="15584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D73164D-7D7A-4671-B4C4-162B3B7389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4634" y="4710817"/>
            <a:ext cx="4391638" cy="2147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235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517356" y="472320"/>
            <a:ext cx="6842520" cy="916058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600" spc="-1" dirty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Final Assignment and Test</a:t>
            </a:r>
            <a:endParaRPr lang="en-US" sz="3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16" name="TextShape 2"/>
          <p:cNvSpPr txBox="1"/>
          <p:nvPr/>
        </p:nvSpPr>
        <p:spPr>
          <a:xfrm>
            <a:off x="0" y="1635853"/>
            <a:ext cx="7359877" cy="3638474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1429110" lvl="2" indent="-514350" algn="just">
              <a:spcBef>
                <a:spcPts val="1001"/>
              </a:spcBef>
              <a:buClr>
                <a:srgbClr val="90C226"/>
              </a:buClr>
              <a:buSzPct val="80000"/>
              <a:buFont typeface="+mj-lt"/>
              <a:buAutoNum type="romanLcPeriod" startAt="4"/>
            </a:pPr>
            <a:r>
              <a:rPr lang="en-US" sz="2400" dirty="0"/>
              <a:t>Schematic diagram of the counter.</a:t>
            </a:r>
          </a:p>
          <a:p>
            <a:pPr marL="1829160" lvl="4" algn="just">
              <a:spcBef>
                <a:spcPts val="1001"/>
              </a:spcBef>
              <a:buClr>
                <a:srgbClr val="90C226"/>
              </a:buClr>
              <a:buSzPct val="80000"/>
            </a:pPr>
            <a:r>
              <a:rPr lang="en-US" sz="2400" dirty="0"/>
              <a:t>Only symbols are fine. No need to show pin numbers.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8FF0049-35B2-48EC-B72B-3ED2986993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429" y="2914255"/>
            <a:ext cx="5658374" cy="3549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613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Shape 1">
            <a:extLst>
              <a:ext uri="{FF2B5EF4-FFF2-40B4-BE49-F238E27FC236}">
                <a16:creationId xmlns:a16="http://schemas.microsoft.com/office/drawing/2014/main" id="{EED269AF-D196-44F1-A954-C16FF11F6CC2}"/>
              </a:ext>
            </a:extLst>
          </p:cNvPr>
          <p:cNvSpPr txBox="1"/>
          <p:nvPr/>
        </p:nvSpPr>
        <p:spPr>
          <a:xfrm>
            <a:off x="517356" y="472320"/>
            <a:ext cx="6842520" cy="916058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600" spc="-1" dirty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Final Assignment and Test</a:t>
            </a:r>
            <a:endParaRPr lang="en-US" sz="3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1" name="TextShape 2">
            <a:extLst>
              <a:ext uri="{FF2B5EF4-FFF2-40B4-BE49-F238E27FC236}">
                <a16:creationId xmlns:a16="http://schemas.microsoft.com/office/drawing/2014/main" id="{ED52028A-D7FD-4F25-9A88-84E5276493EE}"/>
              </a:ext>
            </a:extLst>
          </p:cNvPr>
          <p:cNvSpPr txBox="1"/>
          <p:nvPr/>
        </p:nvSpPr>
        <p:spPr>
          <a:xfrm>
            <a:off x="0" y="1635853"/>
            <a:ext cx="7359877" cy="428258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914760" lvl="1" indent="-457200" algn="just">
              <a:spcBef>
                <a:spcPts val="1001"/>
              </a:spcBef>
              <a:buClr>
                <a:srgbClr val="90C226"/>
              </a:buClr>
              <a:buSzPct val="80000"/>
              <a:buFont typeface="+mj-lt"/>
              <a:buAutoNum type="arabicPeriod" startAt="2"/>
            </a:pPr>
            <a:r>
              <a:rPr lang="en-US" sz="2000" dirty="0"/>
              <a:t>Lab task:</a:t>
            </a:r>
          </a:p>
          <a:p>
            <a:pPr marL="914760" lvl="2" algn="just">
              <a:spcBef>
                <a:spcPts val="1001"/>
              </a:spcBef>
              <a:buClr>
                <a:srgbClr val="90C226"/>
              </a:buClr>
              <a:buSzPct val="80000"/>
            </a:pPr>
            <a:r>
              <a:rPr lang="en-US" sz="2000" dirty="0"/>
              <a:t>Implement your designed circuit in the lab.</a:t>
            </a:r>
          </a:p>
          <a:p>
            <a:pPr marL="914760" lvl="2" algn="just">
              <a:spcBef>
                <a:spcPts val="1001"/>
              </a:spcBef>
              <a:buClr>
                <a:srgbClr val="90C226"/>
              </a:buClr>
              <a:buSzPct val="80000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25240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Shape 1">
            <a:extLst>
              <a:ext uri="{FF2B5EF4-FFF2-40B4-BE49-F238E27FC236}">
                <a16:creationId xmlns:a16="http://schemas.microsoft.com/office/drawing/2014/main" id="{EED269AF-D196-44F1-A954-C16FF11F6CC2}"/>
              </a:ext>
            </a:extLst>
          </p:cNvPr>
          <p:cNvSpPr txBox="1"/>
          <p:nvPr/>
        </p:nvSpPr>
        <p:spPr>
          <a:xfrm>
            <a:off x="517356" y="472320"/>
            <a:ext cx="6842520" cy="916058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600" spc="-1" dirty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Final Assignment and Test</a:t>
            </a:r>
            <a:endParaRPr lang="en-US" sz="3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1" name="TextShape 2">
            <a:extLst>
              <a:ext uri="{FF2B5EF4-FFF2-40B4-BE49-F238E27FC236}">
                <a16:creationId xmlns:a16="http://schemas.microsoft.com/office/drawing/2014/main" id="{ED52028A-D7FD-4F25-9A88-84E5276493EE}"/>
              </a:ext>
            </a:extLst>
          </p:cNvPr>
          <p:cNvSpPr txBox="1"/>
          <p:nvPr/>
        </p:nvSpPr>
        <p:spPr>
          <a:xfrm>
            <a:off x="0" y="1203820"/>
            <a:ext cx="7441035" cy="4714613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457560" lvl="1" algn="just">
              <a:spcBef>
                <a:spcPts val="1001"/>
              </a:spcBef>
              <a:buClr>
                <a:srgbClr val="90C226"/>
              </a:buClr>
              <a:buSzPct val="80000"/>
            </a:pPr>
            <a:r>
              <a:rPr lang="en-US" sz="2000" dirty="0"/>
              <a:t>Important:</a:t>
            </a:r>
          </a:p>
          <a:p>
            <a:pPr marL="914760" lvl="2" algn="just">
              <a:spcBef>
                <a:spcPts val="1001"/>
              </a:spcBef>
              <a:buClr>
                <a:srgbClr val="90C226"/>
              </a:buClr>
              <a:buSzPct val="80000"/>
            </a:pPr>
            <a:r>
              <a:rPr lang="en-US" sz="2000" dirty="0"/>
              <a:t>If your circuit doesn’t work in the lab, submit a detailed circuit diagram showing the connection for each pin.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C034CEB-C5C5-4FF0-9237-0399724953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9426" y="2375129"/>
            <a:ext cx="4629518" cy="4432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7825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Shape 1">
            <a:extLst>
              <a:ext uri="{FF2B5EF4-FFF2-40B4-BE49-F238E27FC236}">
                <a16:creationId xmlns:a16="http://schemas.microsoft.com/office/drawing/2014/main" id="{EED269AF-D196-44F1-A954-C16FF11F6CC2}"/>
              </a:ext>
            </a:extLst>
          </p:cNvPr>
          <p:cNvSpPr txBox="1"/>
          <p:nvPr/>
        </p:nvSpPr>
        <p:spPr>
          <a:xfrm>
            <a:off x="517356" y="472320"/>
            <a:ext cx="6842520" cy="916058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600" spc="-1" dirty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Final Assignment and Test</a:t>
            </a:r>
            <a:endParaRPr lang="en-US" sz="3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1" name="TextShape 2">
            <a:extLst>
              <a:ext uri="{FF2B5EF4-FFF2-40B4-BE49-F238E27FC236}">
                <a16:creationId xmlns:a16="http://schemas.microsoft.com/office/drawing/2014/main" id="{ED52028A-D7FD-4F25-9A88-84E5276493EE}"/>
              </a:ext>
            </a:extLst>
          </p:cNvPr>
          <p:cNvSpPr txBox="1"/>
          <p:nvPr/>
        </p:nvSpPr>
        <p:spPr>
          <a:xfrm>
            <a:off x="0" y="1635853"/>
            <a:ext cx="7359877" cy="428258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914760" lvl="2" algn="just">
              <a:spcBef>
                <a:spcPts val="1001"/>
              </a:spcBef>
              <a:buClr>
                <a:srgbClr val="90C226"/>
              </a:buClr>
              <a:buSzPct val="80000"/>
            </a:pPr>
            <a:endParaRPr lang="en-US" sz="2000" dirty="0"/>
          </a:p>
          <a:p>
            <a:pPr marL="914760" lvl="2" algn="just">
              <a:spcBef>
                <a:spcPts val="1001"/>
              </a:spcBef>
              <a:buClr>
                <a:srgbClr val="90C226"/>
              </a:buClr>
              <a:buSzPct val="80000"/>
            </a:pPr>
            <a:r>
              <a:rPr lang="en-US" sz="2000" dirty="0"/>
              <a:t>Notes:</a:t>
            </a:r>
          </a:p>
          <a:p>
            <a:pPr marL="914760" lvl="2" algn="just">
              <a:spcBef>
                <a:spcPts val="1001"/>
              </a:spcBef>
              <a:buClr>
                <a:srgbClr val="90C226"/>
              </a:buClr>
              <a:buSzPct val="80000"/>
            </a:pPr>
            <a:r>
              <a:rPr lang="en-US" sz="2000" dirty="0"/>
              <a:t> 1. You can keep a copy of detailed circuit including all connections so that you can follow it while making circuit.</a:t>
            </a:r>
          </a:p>
          <a:p>
            <a:pPr marL="914760" lvl="2" algn="just">
              <a:spcBef>
                <a:spcPts val="1001"/>
              </a:spcBef>
              <a:buClr>
                <a:srgbClr val="90C226"/>
              </a:buClr>
              <a:buSzPct val="80000"/>
            </a:pPr>
            <a:r>
              <a:rPr lang="en-US" sz="2000" dirty="0"/>
              <a:t> 2. Be careful about the ICs you’ll be using. For JK flip-flop, check if it’s 7476 or 74112. For 7-segment display, check for IC 14495 or 9368.</a:t>
            </a:r>
          </a:p>
        </p:txBody>
      </p:sp>
    </p:spTree>
    <p:extLst>
      <p:ext uri="{BB962C8B-B14F-4D97-AF65-F5344CB8AC3E}">
        <p14:creationId xmlns:p14="http://schemas.microsoft.com/office/powerpoint/2010/main" val="3028910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517356" y="472320"/>
            <a:ext cx="6842520" cy="916058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600" spc="-1" dirty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Final Assignment and Test</a:t>
            </a:r>
            <a:endParaRPr lang="en-US" sz="3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16" name="TextShape 2"/>
          <p:cNvSpPr txBox="1"/>
          <p:nvPr/>
        </p:nvSpPr>
        <p:spPr>
          <a:xfrm>
            <a:off x="-37752" y="1287710"/>
            <a:ext cx="7359877" cy="428258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457560" lvl="1" algn="just">
              <a:spcBef>
                <a:spcPts val="1001"/>
              </a:spcBef>
              <a:buClr>
                <a:srgbClr val="90C226"/>
              </a:buClr>
              <a:buSzPct val="80000"/>
            </a:pPr>
            <a:r>
              <a:rPr lang="en-US" sz="2000" dirty="0"/>
              <a:t> Lab task:</a:t>
            </a:r>
          </a:p>
          <a:p>
            <a:pPr marL="457560" lvl="1" algn="just">
              <a:spcBef>
                <a:spcPts val="1001"/>
              </a:spcBef>
              <a:buClr>
                <a:srgbClr val="90C226"/>
              </a:buClr>
              <a:buSzPct val="80000"/>
            </a:pPr>
            <a:endParaRPr lang="en-US" sz="2000" dirty="0"/>
          </a:p>
          <a:p>
            <a:pPr marL="457560" lvl="1" algn="just">
              <a:spcBef>
                <a:spcPts val="1001"/>
              </a:spcBef>
              <a:buClr>
                <a:srgbClr val="90C226"/>
              </a:buClr>
              <a:buSzPct val="80000"/>
            </a:pPr>
            <a:r>
              <a:rPr lang="en-US" sz="2000" dirty="0"/>
              <a:t> Common debugging:</a:t>
            </a:r>
          </a:p>
          <a:p>
            <a:pPr marL="457560" lvl="1" algn="just">
              <a:spcBef>
                <a:spcPts val="1001"/>
              </a:spcBef>
              <a:buClr>
                <a:srgbClr val="90C226"/>
              </a:buClr>
              <a:buSzPct val="80000"/>
            </a:pPr>
            <a:r>
              <a:rPr lang="en-US" sz="2000" dirty="0"/>
              <a:t> 1) If the 7-segment display doesn’t light at all, check if the 7-segment driver IC is getting power and ground.</a:t>
            </a:r>
          </a:p>
          <a:p>
            <a:pPr marL="457560" lvl="1" algn="just">
              <a:spcBef>
                <a:spcPts val="1001"/>
              </a:spcBef>
              <a:buClr>
                <a:srgbClr val="90C226"/>
              </a:buClr>
              <a:buSzPct val="80000"/>
            </a:pPr>
            <a:r>
              <a:rPr lang="en-US" sz="2000" dirty="0"/>
              <a:t> 2) If the display doesn’t change values, check if the LE pin of the driver IC is grounded.</a:t>
            </a:r>
          </a:p>
          <a:p>
            <a:pPr marL="457560" lvl="1" algn="just">
              <a:spcBef>
                <a:spcPts val="1001"/>
              </a:spcBef>
              <a:buClr>
                <a:srgbClr val="90C226"/>
              </a:buClr>
              <a:buSzPct val="80000"/>
            </a:pPr>
            <a:r>
              <a:rPr lang="en-US" sz="2000" dirty="0"/>
              <a:t>Also, check if PR and CLR pins in the flip-flop IC is connected to power.</a:t>
            </a:r>
          </a:p>
          <a:p>
            <a:pPr marL="457560" lvl="1" algn="just">
              <a:spcBef>
                <a:spcPts val="1001"/>
              </a:spcBef>
              <a:buClr>
                <a:srgbClr val="90C226"/>
              </a:buClr>
              <a:buSzPct val="80000"/>
            </a:pPr>
            <a:r>
              <a:rPr lang="en-US" sz="2000" dirty="0"/>
              <a:t> 3) If any segment in the display doesn’t work, you can use an LED to test.</a:t>
            </a:r>
          </a:p>
          <a:p>
            <a:pPr marL="457560" lvl="1" algn="just">
              <a:spcBef>
                <a:spcPts val="1001"/>
              </a:spcBef>
              <a:buClr>
                <a:srgbClr val="90C226"/>
              </a:buClr>
              <a:buSzPct val="80000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13818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517356" y="472320"/>
            <a:ext cx="6842520" cy="916058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endParaRPr lang="en-US" sz="3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16" name="TextShape 2"/>
          <p:cNvSpPr txBox="1"/>
          <p:nvPr/>
        </p:nvSpPr>
        <p:spPr>
          <a:xfrm>
            <a:off x="-37752" y="1287710"/>
            <a:ext cx="7359877" cy="428258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457560" lvl="1" algn="just">
              <a:spcBef>
                <a:spcPts val="1001"/>
              </a:spcBef>
              <a:buClr>
                <a:srgbClr val="90C226"/>
              </a:buClr>
              <a:buSzPct val="80000"/>
            </a:pPr>
            <a:r>
              <a:rPr lang="en-US" sz="2800" dirty="0"/>
              <a:t>That’s the END !!!!</a:t>
            </a:r>
          </a:p>
          <a:p>
            <a:pPr marL="457560" lvl="1" algn="just">
              <a:spcBef>
                <a:spcPts val="1001"/>
              </a:spcBef>
              <a:buClr>
                <a:srgbClr val="90C226"/>
              </a:buClr>
              <a:buSzPct val="80000"/>
            </a:pPr>
            <a:endParaRPr lang="en-US" sz="2800" dirty="0"/>
          </a:p>
          <a:p>
            <a:pPr marL="457560" lvl="1" algn="just">
              <a:spcBef>
                <a:spcPts val="1001"/>
              </a:spcBef>
              <a:buClr>
                <a:srgbClr val="90C226"/>
              </a:buClr>
              <a:buSzPct val="80000"/>
            </a:pPr>
            <a:r>
              <a:rPr lang="en-US" sz="2800" dirty="0"/>
              <a:t>Best of luck..</a:t>
            </a:r>
          </a:p>
        </p:txBody>
      </p:sp>
    </p:spTree>
    <p:extLst>
      <p:ext uri="{BB962C8B-B14F-4D97-AF65-F5344CB8AC3E}">
        <p14:creationId xmlns:p14="http://schemas.microsoft.com/office/powerpoint/2010/main" val="90359609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7002</TotalTime>
  <Words>336</Words>
  <Application>Microsoft Office PowerPoint</Application>
  <PresentationFormat>On-screen Show (4:3)</PresentationFormat>
  <Paragraphs>48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DejaVu Sans</vt:lpstr>
      <vt:lpstr>Harrington</vt:lpstr>
      <vt:lpstr>Times New Roman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Design Laboratory</dc:title>
  <dc:subject/>
  <dc:creator>hp</dc:creator>
  <dc:description/>
  <cp:lastModifiedBy>Hasib</cp:lastModifiedBy>
  <cp:revision>555</cp:revision>
  <dcterms:created xsi:type="dcterms:W3CDTF">2011-08-27T12:42:26Z</dcterms:created>
  <dcterms:modified xsi:type="dcterms:W3CDTF">2017-12-07T17:17:01Z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Hewlett-Packard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2</vt:i4>
  </property>
  <property fmtid="{D5CDD505-2E9C-101B-9397-08002B2CF9AE}" pid="9" name="PresentationFormat">
    <vt:lpwstr>On-screen Show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21</vt:i4>
  </property>
</Properties>
</file>