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</p:sldMasterIdLst>
  <p:notesMasterIdLst>
    <p:notesMasterId r:id="rId25"/>
  </p:notesMasterIdLst>
  <p:sldIdLst>
    <p:sldId id="256" r:id="rId2"/>
    <p:sldId id="298" r:id="rId3"/>
    <p:sldId id="374" r:id="rId4"/>
    <p:sldId id="373" r:id="rId5"/>
    <p:sldId id="375" r:id="rId6"/>
    <p:sldId id="372" r:id="rId7"/>
    <p:sldId id="355" r:id="rId8"/>
    <p:sldId id="35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284" r:id="rId22"/>
    <p:sldId id="370" r:id="rId23"/>
    <p:sldId id="3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5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6A0312D-A6B4-412D-A743-D043E5567EC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15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F35A5CC-BFA4-4C90-9E68-57CC03AB8DC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42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218236B-4092-4C62-9A7C-425553BA4008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12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298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09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07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16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5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23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69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61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83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16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25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9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85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81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86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Fall2011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 Introduction to Verilog</a:t>
            </a:r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4149ECB9-6ECF-4F50-8B9E-C81909CE9BEA}" type="slidenum">
              <a:rPr lang="en-US" sz="900" b="0" strike="noStrike" spc="-1" smtClean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176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26@umb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nkitb1@umb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07640" y="980640"/>
            <a:ext cx="7920360" cy="25999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University of Maryland Baltimore County</a:t>
            </a:r>
            <a:br>
              <a:rPr dirty="0"/>
            </a:br>
            <a:r>
              <a:rPr lang="en-US" sz="2000" b="1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Department of Computer Science and Electrical Engineering</a:t>
            </a:r>
            <a:br>
              <a:rPr dirty="0"/>
            </a:br>
            <a:r>
              <a:rPr lang="en-US" sz="20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 </a:t>
            </a:r>
            <a:br>
              <a:rPr dirty="0"/>
            </a:br>
            <a:r>
              <a:rPr lang="en-US" sz="20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CMPE 212</a:t>
            </a:r>
            <a:r>
              <a:rPr lang="en-US" sz="2000" b="1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0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Laboratory (Discussion 12)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215280" y="3700362"/>
            <a:ext cx="8928720" cy="2952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marL="109800">
              <a:lnSpc>
                <a:spcPct val="100000"/>
              </a:lnSpc>
              <a:spcBef>
                <a:spcPts val="1001"/>
              </a:spcBef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Hasib Hasan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lang="en-US" sz="1800" b="0" u="sng" strike="noStrike" spc="-1" dirty="0">
                <a:solidFill>
                  <a:srgbClr val="CCE49D"/>
                </a:solidFill>
                <a:uFill>
                  <a:solidFill>
                    <a:srgbClr val="FFFFFF"/>
                  </a:solidFill>
                </a:uFill>
                <a:latin typeface="Trebuchet MS"/>
                <a:hlinkClick r:id="rId3"/>
              </a:rPr>
              <a:t>ha26@umbc.edu</a:t>
            </a:r>
            <a:endParaRPr lang="en-US" sz="1800" b="0" u="sng" strike="noStrike" spc="-1" dirty="0">
              <a:solidFill>
                <a:srgbClr val="CCE49D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Edward Hanson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lang="en-US" u="sng" spc="-1" dirty="0">
                <a:solidFill>
                  <a:srgbClr val="C0E474"/>
                </a:solidFill>
                <a:uFill>
                  <a:solidFill>
                    <a:srgbClr val="FFFFFF"/>
                  </a:solidFill>
                </a:uFill>
              </a:rPr>
              <a:t>ehanson1@umbc.edu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2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Ankit </a:t>
            </a:r>
            <a:r>
              <a:rPr lang="en-US" sz="22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Baingane</a:t>
            </a:r>
            <a:r>
              <a:rPr lang="en-US" sz="22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lang="en-US" sz="1800" b="0" u="sng" strike="noStrike" spc="-1" dirty="0">
                <a:solidFill>
                  <a:srgbClr val="CCE49D"/>
                </a:solidFill>
                <a:uFill>
                  <a:solidFill>
                    <a:srgbClr val="FFFFFF"/>
                  </a:solidFill>
                </a:uFill>
                <a:latin typeface="Trebuchet MS"/>
                <a:hlinkClick r:id="rId4"/>
              </a:rPr>
              <a:t>ankitb1@umbc.edu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211234"/>
            <a:ext cx="7251029" cy="43160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Step 5 : Realize the circuit from the function</a:t>
            </a:r>
          </a:p>
          <a:p>
            <a:pPr marL="457560" lvl="1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457560" lvl="1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56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211234"/>
            <a:ext cx="7251029" cy="43160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Example: Today’s Lab</a:t>
            </a: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Problem: Design a counter that will display the following hexadecimal numbers in the given sequence-</a:t>
            </a:r>
          </a:p>
          <a:p>
            <a:pPr marL="1257480" lvl="2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400" dirty="0"/>
              <a:t>9 &gt; 2 &gt; A &gt; 5 &gt; d &gt; 3 </a:t>
            </a:r>
          </a:p>
        </p:txBody>
      </p:sp>
    </p:spTree>
    <p:extLst>
      <p:ext uri="{BB962C8B-B14F-4D97-AF65-F5344CB8AC3E}">
        <p14:creationId xmlns:p14="http://schemas.microsoft.com/office/powerpoint/2010/main" val="282193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78957" y="1349829"/>
            <a:ext cx="7251029" cy="383641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Step 1: Develop the state diagram:</a:t>
            </a:r>
          </a:p>
          <a:p>
            <a:pPr marL="1257480" lvl="2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9 &gt; 2 &gt; A &gt; 5 &gt; d &gt; 3 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CA31DB5-2758-4031-97DC-5A5E20336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14" y="2529179"/>
            <a:ext cx="5056828" cy="35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1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78957" y="1093410"/>
            <a:ext cx="7251029" cy="40928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Step 2 and 3: Develop next-state table and transition table: We’ll be using JK flip-flop.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CA31DB5-2758-4031-97DC-5A5E20336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7" y="1985137"/>
            <a:ext cx="2668590" cy="1887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75A69-3987-46E2-B843-554528AFC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0" y="4469285"/>
            <a:ext cx="2668590" cy="187816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E37887-A25B-4AAD-A147-015B34C9D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10732"/>
              </p:ext>
            </p:extLst>
          </p:nvPr>
        </p:nvGraphicFramePr>
        <p:xfrm>
          <a:off x="3111610" y="1809502"/>
          <a:ext cx="5905138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559">
                  <a:extLst>
                    <a:ext uri="{9D8B030D-6E8A-4147-A177-3AD203B41FA5}">
                      <a16:colId xmlns:a16="http://schemas.microsoft.com/office/drawing/2014/main" val="1652159157"/>
                    </a:ext>
                  </a:extLst>
                </a:gridCol>
                <a:gridCol w="749905">
                  <a:extLst>
                    <a:ext uri="{9D8B030D-6E8A-4147-A177-3AD203B41FA5}">
                      <a16:colId xmlns:a16="http://schemas.microsoft.com/office/drawing/2014/main" val="801810562"/>
                    </a:ext>
                  </a:extLst>
                </a:gridCol>
                <a:gridCol w="556381">
                  <a:extLst>
                    <a:ext uri="{9D8B030D-6E8A-4147-A177-3AD203B41FA5}">
                      <a16:colId xmlns:a16="http://schemas.microsoft.com/office/drawing/2014/main" val="556169172"/>
                    </a:ext>
                  </a:extLst>
                </a:gridCol>
                <a:gridCol w="469295">
                  <a:extLst>
                    <a:ext uri="{9D8B030D-6E8A-4147-A177-3AD203B41FA5}">
                      <a16:colId xmlns:a16="http://schemas.microsoft.com/office/drawing/2014/main" val="3944134036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14975106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09151014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969943402"/>
                    </a:ext>
                  </a:extLst>
                </a:gridCol>
                <a:gridCol w="527352">
                  <a:extLst>
                    <a:ext uri="{9D8B030D-6E8A-4147-A177-3AD203B41FA5}">
                      <a16:colId xmlns:a16="http://schemas.microsoft.com/office/drawing/2014/main" val="39491760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48515911"/>
                    </a:ext>
                  </a:extLst>
                </a:gridCol>
                <a:gridCol w="612179">
                  <a:extLst>
                    <a:ext uri="{9D8B030D-6E8A-4147-A177-3AD203B41FA5}">
                      <a16:colId xmlns:a16="http://schemas.microsoft.com/office/drawing/2014/main" val="2354345686"/>
                    </a:ext>
                  </a:extLst>
                </a:gridCol>
              </a:tblGrid>
              <a:tr h="24075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55506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27987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451762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08033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9074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92518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80054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09525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0111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26788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46716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23969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25927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96211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907488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0011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61309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226136"/>
                  </a:ext>
                </a:extLst>
              </a:tr>
              <a:tr h="2407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197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A20917E-014D-442D-97FF-160C2E5DCF20}"/>
              </a:ext>
            </a:extLst>
          </p:cNvPr>
          <p:cNvSpPr txBox="1"/>
          <p:nvPr/>
        </p:nvSpPr>
        <p:spPr>
          <a:xfrm>
            <a:off x="650228" y="3812419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diagram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89106-61EE-4421-A887-DA5985CBA240}"/>
              </a:ext>
            </a:extLst>
          </p:cNvPr>
          <p:cNvSpPr txBox="1"/>
          <p:nvPr/>
        </p:nvSpPr>
        <p:spPr>
          <a:xfrm>
            <a:off x="443063" y="634745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Excitation table</a:t>
            </a:r>
          </a:p>
        </p:txBody>
      </p:sp>
    </p:spTree>
    <p:extLst>
      <p:ext uri="{BB962C8B-B14F-4D97-AF65-F5344CB8AC3E}">
        <p14:creationId xmlns:p14="http://schemas.microsoft.com/office/powerpoint/2010/main" val="282149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17356" y="1181494"/>
            <a:ext cx="7251029" cy="40928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Step 4: Obtain the function for each inputs using K-map.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EACE3-88F8-4BC3-9830-883FDC23D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" y="1885724"/>
            <a:ext cx="8032459" cy="3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49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17356" y="1181494"/>
            <a:ext cx="7251029" cy="40928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Step 5: Implement the functions in circuit. 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We’ll be observing the states in 7-segment display using the decoder IC.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44DA47-FE87-46C0-B477-4109A807C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82" y="2420130"/>
            <a:ext cx="6430161" cy="42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9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517356" y="1181494"/>
            <a:ext cx="7251029" cy="40928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Notes: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You can use any flip-flip e.g. SR, D or T flip-flop to design the counter.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No. of flip-flops to be used is the same as the no. of bits in a state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If you want to use D or T flip-flop, you can use JK flip-flop to implement them as the following-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000" dirty="0"/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A666E-8606-4E32-8959-567665C6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9" y="4477166"/>
            <a:ext cx="3103356" cy="1104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128128-35EA-4663-9704-32128B21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234" y="4468260"/>
            <a:ext cx="3003700" cy="10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1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2"/>
          <p:cNvSpPr txBox="1"/>
          <p:nvPr/>
        </p:nvSpPr>
        <p:spPr>
          <a:xfrm>
            <a:off x="517356" y="1181494"/>
            <a:ext cx="7251029" cy="40928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IC 9368 for interfacing the 7-segment display: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BBF04-4E39-4B5A-B5A3-27F311500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04" y="2010615"/>
            <a:ext cx="3682321" cy="39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5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Final Assignment and Test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0" y="1635853"/>
            <a:ext cx="7359877" cy="363847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It will carry 25% of the total points for the lab.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It consists of 2 parts-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1371960" lvl="2" indent="-45720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arabicPeriod"/>
            </a:pPr>
            <a:r>
              <a:rPr lang="en-US" sz="2000" dirty="0"/>
              <a:t>Written assignment to be submitted at the beginning of the next lab.</a:t>
            </a:r>
          </a:p>
          <a:p>
            <a:pPr marL="1371960" lvl="2" indent="-45720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arabicPeriod"/>
            </a:pPr>
            <a:r>
              <a:rPr lang="en-US" sz="2000" dirty="0"/>
              <a:t>You have to make the circuit in lab that you’ll design in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295228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Final Assignment and Test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0" y="1635853"/>
            <a:ext cx="7359877" cy="363847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914760" lvl="1" indent="-45720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arabicPeriod"/>
            </a:pPr>
            <a:r>
              <a:rPr lang="en-US" sz="2400" dirty="0"/>
              <a:t>Written assignment: You need to design a counter. The states you need to display are assigned individually at the end of the slide.</a:t>
            </a:r>
          </a:p>
          <a:p>
            <a:pPr marL="457560" lvl="1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400" dirty="0"/>
              <a:t>     You need to develop the following in the assignment-</a:t>
            </a:r>
          </a:p>
          <a:p>
            <a:pPr marL="1429110" lvl="2" indent="-51435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romanLcPeriod"/>
            </a:pPr>
            <a:r>
              <a:rPr lang="en-US" sz="2400" dirty="0"/>
              <a:t>State diagram</a:t>
            </a:r>
          </a:p>
          <a:p>
            <a:pPr marL="1429110" lvl="2" indent="-51435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romanLcPeriod"/>
            </a:pPr>
            <a:r>
              <a:rPr lang="en-US" sz="2400" dirty="0"/>
              <a:t>State table and transition table (mention clearly which flip-flop you’ll be using).</a:t>
            </a:r>
          </a:p>
          <a:p>
            <a:pPr marL="1429110" lvl="2" indent="-51435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romanLcPeriod"/>
            </a:pPr>
            <a:r>
              <a:rPr lang="en-US" sz="2400" dirty="0"/>
              <a:t>K-map for each flip-flop and the function for each input in terms of outputs.</a:t>
            </a:r>
          </a:p>
          <a:p>
            <a:pPr marL="1429110" lvl="2" indent="-51435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romanLcPeriod"/>
            </a:pPr>
            <a:r>
              <a:rPr lang="en-US" sz="2400" dirty="0"/>
              <a:t>Full circuit diagram of the counter.</a:t>
            </a:r>
          </a:p>
          <a:p>
            <a:pPr marL="1429110" lvl="2" indent="-51435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romanLcPeriod"/>
            </a:pPr>
            <a:endParaRPr lang="en-US" sz="2400" dirty="0"/>
          </a:p>
          <a:p>
            <a:pPr marL="457560" lvl="1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400" dirty="0"/>
              <a:t>    ii)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93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Counters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438712"/>
            <a:ext cx="7251029" cy="4088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343080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A digital circuit usually made of flip-flops that can count the input pulse. In other words, it can generate particular outputs (called “states”) with each input clock pulse. 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Synchronous: All the flip-flops are fed by a common clock signal and their output changes simultaneously.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Asynchronous: Usually one of the flip-flops is fed by an external clock pulse, others get the clock pulse from output of another flip-flop.</a:t>
            </a:r>
          </a:p>
          <a:p>
            <a:pPr marL="1257480" lvl="2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Also called ‘ripple’ counter</a:t>
            </a:r>
          </a:p>
        </p:txBody>
      </p:sp>
    </p:spTree>
    <p:extLst>
      <p:ext uri="{BB962C8B-B14F-4D97-AF65-F5344CB8AC3E}">
        <p14:creationId xmlns:p14="http://schemas.microsoft.com/office/powerpoint/2010/main" val="377874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Final Assignment and Test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0" y="1635853"/>
            <a:ext cx="7359877" cy="42825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914760" lvl="1" indent="-457200" algn="just">
              <a:spcBef>
                <a:spcPts val="1001"/>
              </a:spcBef>
              <a:buClr>
                <a:srgbClr val="90C226"/>
              </a:buClr>
              <a:buSzPct val="80000"/>
              <a:buFont typeface="+mj-lt"/>
              <a:buAutoNum type="arabicPeriod" startAt="2"/>
            </a:pPr>
            <a:r>
              <a:rPr lang="en-US" sz="2000" dirty="0"/>
              <a:t>Lab task: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000" dirty="0"/>
              <a:t>Implement your designed circuit in the lab.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000" dirty="0"/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000" dirty="0"/>
              <a:t>Notes: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000" dirty="0"/>
              <a:t> 1. Keep a copy of your designed circuit in the lab so that you can follow it while making circuit.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000" dirty="0"/>
              <a:t> 2. Be careful about the ICs you’ll be using. For JK flip-flop, check if it’s 7476 or 74112. For 7-segment display, check for IC 14495 or 9368.</a:t>
            </a:r>
          </a:p>
          <a:p>
            <a:pPr marL="914760" lvl="2" algn="just">
              <a:spcBef>
                <a:spcPts val="1001"/>
              </a:spcBef>
              <a:buClr>
                <a:srgbClr val="90C226"/>
              </a:buClr>
              <a:buSzPct val="80000"/>
            </a:pPr>
            <a:r>
              <a:rPr lang="en-US" sz="2000" dirty="0"/>
              <a:t> 3. If your circuit doesn’t work in the lab, submit a detailed circuit diagram showing the connection for each pin. You’ll get most of your points. </a:t>
            </a:r>
          </a:p>
        </p:txBody>
      </p:sp>
    </p:spTree>
    <p:extLst>
      <p:ext uri="{BB962C8B-B14F-4D97-AF65-F5344CB8AC3E}">
        <p14:creationId xmlns:p14="http://schemas.microsoft.com/office/powerpoint/2010/main" val="1925240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2"/>
          <p:cNvSpPr txBox="1"/>
          <p:nvPr/>
        </p:nvSpPr>
        <p:spPr>
          <a:xfrm>
            <a:off x="827640" y="1447920"/>
            <a:ext cx="7992360" cy="457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1764163" y="2487109"/>
            <a:ext cx="445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3F7819"/>
                </a:solidFill>
                <a:uFill>
                  <a:solidFill>
                    <a:srgbClr val="FFFFFF"/>
                  </a:solidFill>
                </a:uFill>
                <a:latin typeface="Harrington"/>
              </a:rPr>
              <a:t>Questions?</a:t>
            </a:r>
            <a:endParaRPr lang="en-US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2250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A44D2-026A-4666-A8DB-C9B68CED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4" y="468446"/>
            <a:ext cx="7289162" cy="3052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49F16-78A9-45C2-B126-6F6EC0BD6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5" y="3502612"/>
            <a:ext cx="7315834" cy="30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7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D3FC9-5C65-4CE0-9EF2-53FFCCDE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8" y="389825"/>
            <a:ext cx="7597798" cy="2865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FD5400-694D-496F-8BBA-96DA3E910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5" y="3242611"/>
            <a:ext cx="7567316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Counters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4EA65-3CC3-40BA-9781-64B1AD45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22" y="1281113"/>
            <a:ext cx="4844882" cy="1954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DAC4B5-256C-4A12-A4B2-FA6E7295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3" y="3768753"/>
            <a:ext cx="5536410" cy="2209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897386-B424-4262-83BE-382A872D77D9}"/>
              </a:ext>
            </a:extLst>
          </p:cNvPr>
          <p:cNvSpPr txBox="1"/>
          <p:nvPr/>
        </p:nvSpPr>
        <p:spPr>
          <a:xfrm>
            <a:off x="2743713" y="3205968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Asynchronous counter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CCA3D-423F-4FA7-94E5-8B5BB0AECA7B}"/>
              </a:ext>
            </a:extLst>
          </p:cNvPr>
          <p:cNvSpPr txBox="1"/>
          <p:nvPr/>
        </p:nvSpPr>
        <p:spPr>
          <a:xfrm>
            <a:off x="2707349" y="5857104"/>
            <a:ext cx="24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Synchronous counter</a:t>
            </a:r>
          </a:p>
        </p:txBody>
      </p:sp>
    </p:spTree>
    <p:extLst>
      <p:ext uri="{BB962C8B-B14F-4D97-AF65-F5344CB8AC3E}">
        <p14:creationId xmlns:p14="http://schemas.microsoft.com/office/powerpoint/2010/main" val="35855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Counters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438712"/>
            <a:ext cx="7251029" cy="4088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6DEA9A-1021-4EDD-8AA4-86F279BD2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83470"/>
              </p:ext>
            </p:extLst>
          </p:nvPr>
        </p:nvGraphicFramePr>
        <p:xfrm>
          <a:off x="444617" y="1556158"/>
          <a:ext cx="7554286" cy="4024630"/>
        </p:xfrm>
        <a:graphic>
          <a:graphicData uri="http://schemas.openxmlformats.org/drawingml/2006/table">
            <a:tbl>
              <a:tblPr/>
              <a:tblGrid>
                <a:gridCol w="3976381">
                  <a:extLst>
                    <a:ext uri="{9D8B030D-6E8A-4147-A177-3AD203B41FA5}">
                      <a16:colId xmlns:a16="http://schemas.microsoft.com/office/drawing/2014/main" val="3885695427"/>
                    </a:ext>
                  </a:extLst>
                </a:gridCol>
                <a:gridCol w="3577905">
                  <a:extLst>
                    <a:ext uri="{9D8B030D-6E8A-4147-A177-3AD203B41FA5}">
                      <a16:colId xmlns:a16="http://schemas.microsoft.com/office/drawing/2014/main" val="104969326"/>
                    </a:ext>
                  </a:extLst>
                </a:gridCol>
              </a:tblGrid>
              <a:tr h="363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cap="all">
                          <a:effectLst/>
                        </a:rPr>
                        <a:t>SYNCHRONOUS COUNTERS</a:t>
                      </a:r>
                    </a:p>
                  </a:txBody>
                  <a:tcPr marL="10842" marR="10842" marT="10842" marB="10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cap="all">
                          <a:effectLst/>
                        </a:rPr>
                        <a:t>ASYNCHRONOUS COUNTERS</a:t>
                      </a:r>
                    </a:p>
                  </a:txBody>
                  <a:tcPr marL="10842" marR="10842" marT="10842" marB="108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7920"/>
                  </a:ext>
                </a:extLst>
              </a:tr>
              <a:tr h="701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The propagation delay is very low.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Propagation delay is higher than that of synchronous counters.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59222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These are faster than that of ripple counters.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These are slow in operation.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884485"/>
                  </a:ext>
                </a:extLst>
              </a:tr>
              <a:tr h="701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Large number of logic gates are required to design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Less number of logic gates required.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278597"/>
                  </a:ext>
                </a:extLst>
              </a:tr>
              <a:tr h="13783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High cost.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Low cost.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44162"/>
                  </a:ext>
                </a:extLst>
              </a:tr>
              <a:tr h="4761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Synchronous circuits are easy to design.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Complex to design.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73962"/>
                  </a:ext>
                </a:extLst>
              </a:tr>
              <a:tr h="92724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Standard logic packages available for synchronous.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For asynchronous counters, Standard logic packages are not available.</a:t>
                      </a:r>
                    </a:p>
                  </a:txBody>
                  <a:tcPr marL="10842" marR="10842" marT="10842" marB="10842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492931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C7887D-4050-43E4-B5A0-8137201BF70D}"/>
              </a:ext>
            </a:extLst>
          </p:cNvPr>
          <p:cNvCxnSpPr>
            <a:cxnSpLocks/>
          </p:cNvCxnSpPr>
          <p:nvPr/>
        </p:nvCxnSpPr>
        <p:spPr>
          <a:xfrm>
            <a:off x="4385338" y="1556158"/>
            <a:ext cx="0" cy="402463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4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Counters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438712"/>
            <a:ext cx="7251029" cy="40886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Commonly used counters:</a:t>
            </a:r>
          </a:p>
          <a:p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Decade counter – counts through ten states per stage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Up/down counter – counts both up and down, under command of a control input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Ring counter – formed by a shift register with feedback connection in a ring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Johnson counter – a </a:t>
            </a:r>
            <a:r>
              <a:rPr lang="en-US" i="1" dirty="0"/>
              <a:t>twisted</a:t>
            </a:r>
            <a:r>
              <a:rPr lang="en-US" dirty="0"/>
              <a:t> ring counter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Cascaded counter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Modulus counter.</a:t>
            </a:r>
          </a:p>
        </p:txBody>
      </p:sp>
    </p:spTree>
    <p:extLst>
      <p:ext uri="{BB962C8B-B14F-4D97-AF65-F5344CB8AC3E}">
        <p14:creationId xmlns:p14="http://schemas.microsoft.com/office/powerpoint/2010/main" val="69471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Designing Synchronous Counters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211234"/>
            <a:ext cx="7251029" cy="43160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Step 1: Get the State Diagram</a:t>
            </a:r>
          </a:p>
          <a:p>
            <a:pPr marL="343080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0BBC7A-7B9A-4ABF-BDA3-404D940A5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68" y="2300828"/>
            <a:ext cx="3118870" cy="3003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30F1BD-EDFD-4F2A-A0BC-FCD54DE85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1" y="2427834"/>
            <a:ext cx="3187375" cy="27493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74A6CE-B345-4140-8AD5-E7E3F211F1E2}"/>
              </a:ext>
            </a:extLst>
          </p:cNvPr>
          <p:cNvSpPr txBox="1"/>
          <p:nvPr/>
        </p:nvSpPr>
        <p:spPr>
          <a:xfrm>
            <a:off x="5035233" y="5342658"/>
            <a:ext cx="252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We’ll be using this one</a:t>
            </a:r>
          </a:p>
        </p:txBody>
      </p:sp>
    </p:spTree>
    <p:extLst>
      <p:ext uri="{BB962C8B-B14F-4D97-AF65-F5344CB8AC3E}">
        <p14:creationId xmlns:p14="http://schemas.microsoft.com/office/powerpoint/2010/main" val="63408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211234"/>
            <a:ext cx="7251029" cy="43160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Step 2 : Develop Next-State Table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343080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A0E5A-B100-4DCD-9ECB-CE4A4FD2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09" y="2003535"/>
            <a:ext cx="5165606" cy="39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8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211234"/>
            <a:ext cx="7251029" cy="43160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Step 3 : Develop Flip-Flop Transition Table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Choose your Flip-Flop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Use corresponding excitation table</a:t>
            </a:r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Note that the no. of required flip-flops is the same as the no. of bits in a state.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29B0E5-6C61-4E59-B942-3A4881B3C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60" y="3002828"/>
            <a:ext cx="2668590" cy="1878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ADB0E-37BC-429D-9FF3-79D07B7B832C}"/>
              </a:ext>
            </a:extLst>
          </p:cNvPr>
          <p:cNvSpPr txBox="1"/>
          <p:nvPr/>
        </p:nvSpPr>
        <p:spPr>
          <a:xfrm>
            <a:off x="6298560" y="5000435"/>
            <a:ext cx="212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JK flip-flop excitation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DBBA9-B892-4B73-9859-6D0D6E2C7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1" y="3002828"/>
            <a:ext cx="5663131" cy="24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6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10EC98-B449-4417-970A-208CDA8DB571}"/>
              </a:ext>
            </a:extLst>
          </p:cNvPr>
          <p:cNvSpPr/>
          <p:nvPr/>
        </p:nvSpPr>
        <p:spPr>
          <a:xfrm>
            <a:off x="4630057" y="4881638"/>
            <a:ext cx="822476" cy="138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9B635-CE6A-4583-B728-77C89F7F76AF}"/>
              </a:ext>
            </a:extLst>
          </p:cNvPr>
          <p:cNvSpPr/>
          <p:nvPr/>
        </p:nvSpPr>
        <p:spPr>
          <a:xfrm>
            <a:off x="1579870" y="4881638"/>
            <a:ext cx="793448" cy="138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Shape 1"/>
          <p:cNvSpPr txBox="1"/>
          <p:nvPr/>
        </p:nvSpPr>
        <p:spPr>
          <a:xfrm>
            <a:off x="517356" y="472320"/>
            <a:ext cx="6842520" cy="91605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</a:rPr>
              <a:t>Designing Synchronous Counters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13101" y="1211234"/>
            <a:ext cx="7251029" cy="43160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400" dirty="0"/>
              <a:t>Step 4 : Develop K-Map from the transition table</a:t>
            </a:r>
          </a:p>
          <a:p>
            <a:pPr marL="457560" lvl="1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457560" lvl="1" algn="just">
              <a:spcBef>
                <a:spcPts val="1001"/>
              </a:spcBef>
              <a:buClr>
                <a:srgbClr val="90C226"/>
              </a:buClr>
              <a:buSzPct val="80000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  <a:p>
            <a:pPr marL="800280" lvl="1" indent="-342720" algn="just"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DBBA9-B892-4B73-9859-6D0D6E2C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1" y="1844920"/>
            <a:ext cx="5663131" cy="245120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ABCE57-3E8B-41DF-88AA-8195DAF07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607656"/>
              </p:ext>
            </p:extLst>
          </p:nvPr>
        </p:nvGraphicFramePr>
        <p:xfrm>
          <a:off x="880534" y="4455081"/>
          <a:ext cx="176106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91013882"/>
                    </a:ext>
                  </a:extLst>
                </a:gridCol>
                <a:gridCol w="570895">
                  <a:extLst>
                    <a:ext uri="{9D8B030D-6E8A-4147-A177-3AD203B41FA5}">
                      <a16:colId xmlns:a16="http://schemas.microsoft.com/office/drawing/2014/main" val="53156876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84223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7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7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16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3147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07C845F-1844-462E-A203-A7A12F04C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30109"/>
              </p:ext>
            </p:extLst>
          </p:nvPr>
        </p:nvGraphicFramePr>
        <p:xfrm>
          <a:off x="3967644" y="4455081"/>
          <a:ext cx="176106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191013882"/>
                    </a:ext>
                  </a:extLst>
                </a:gridCol>
                <a:gridCol w="570895">
                  <a:extLst>
                    <a:ext uri="{9D8B030D-6E8A-4147-A177-3AD203B41FA5}">
                      <a16:colId xmlns:a16="http://schemas.microsoft.com/office/drawing/2014/main" val="531568762"/>
                    </a:ext>
                  </a:extLst>
                </a:gridCol>
                <a:gridCol w="580572">
                  <a:extLst>
                    <a:ext uri="{9D8B030D-6E8A-4147-A177-3AD203B41FA5}">
                      <a16:colId xmlns:a16="http://schemas.microsoft.com/office/drawing/2014/main" val="3842233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7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7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16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31472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9B20D5E-66DC-4A3D-9129-54B27D405924}"/>
              </a:ext>
            </a:extLst>
          </p:cNvPr>
          <p:cNvSpPr txBox="1"/>
          <p:nvPr/>
        </p:nvSpPr>
        <p:spPr>
          <a:xfrm>
            <a:off x="1204686" y="638568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Jo=1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5D3347-EE16-4B5F-84CD-F219400CEA40}"/>
              </a:ext>
            </a:extLst>
          </p:cNvPr>
          <p:cNvSpPr txBox="1"/>
          <p:nvPr/>
        </p:nvSpPr>
        <p:spPr>
          <a:xfrm>
            <a:off x="4233221" y="6385680"/>
            <a:ext cx="67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Ko</a:t>
            </a:r>
            <a:r>
              <a:rPr lang="en-US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36048058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6787</TotalTime>
  <Words>967</Words>
  <Application>Microsoft Office PowerPoint</Application>
  <PresentationFormat>On-screen Show (4:3)</PresentationFormat>
  <Paragraphs>324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DejaVu Sans</vt:lpstr>
      <vt:lpstr>Harrington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 Laboratory</dc:title>
  <dc:subject/>
  <dc:creator>hp</dc:creator>
  <dc:description/>
  <cp:lastModifiedBy>Hasib</cp:lastModifiedBy>
  <cp:revision>534</cp:revision>
  <dcterms:created xsi:type="dcterms:W3CDTF">2011-08-27T12:42:26Z</dcterms:created>
  <dcterms:modified xsi:type="dcterms:W3CDTF">2017-11-30T19:58:48Z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21</vt:i4>
  </property>
</Properties>
</file>