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1"/>
  </p:notesMasterIdLst>
  <p:sldIdLst>
    <p:sldId id="256" r:id="rId2"/>
    <p:sldId id="298" r:id="rId3"/>
    <p:sldId id="338" r:id="rId4"/>
    <p:sldId id="340" r:id="rId5"/>
    <p:sldId id="341" r:id="rId6"/>
    <p:sldId id="342" r:id="rId7"/>
    <p:sldId id="343" r:id="rId8"/>
    <p:sldId id="344" r:id="rId9"/>
    <p:sldId id="345" r:id="rId10"/>
    <p:sldId id="346" r:id="rId11"/>
    <p:sldId id="348" r:id="rId12"/>
    <p:sldId id="349" r:id="rId13"/>
    <p:sldId id="347" r:id="rId14"/>
    <p:sldId id="350" r:id="rId15"/>
    <p:sldId id="351" r:id="rId16"/>
    <p:sldId id="352" r:id="rId17"/>
    <p:sldId id="353" r:id="rId18"/>
    <p:sldId id="354" r:id="rId19"/>
    <p:sldId id="28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91" d="100"/>
          <a:sy n="91" d="100"/>
        </p:scale>
        <p:origin x="115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09"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110"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 </a:t>
            </a:r>
          </a:p>
        </p:txBody>
      </p:sp>
      <p:sp>
        <p:nvSpPr>
          <p:cNvPr id="111"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 </a:t>
            </a:r>
          </a:p>
        </p:txBody>
      </p:sp>
      <p:sp>
        <p:nvSpPr>
          <p:cNvPr id="112" name="PlaceHolder 5"/>
          <p:cNvSpPr>
            <a:spLocks noGrp="1"/>
          </p:cNvSpPr>
          <p:nvPr>
            <p:ph type="sldNum"/>
          </p:nvPr>
        </p:nvSpPr>
        <p:spPr>
          <a:xfrm>
            <a:off x="4399200" y="9555480"/>
            <a:ext cx="3372840" cy="502560"/>
          </a:xfrm>
          <a:prstGeom prst="rect">
            <a:avLst/>
          </a:prstGeom>
        </p:spPr>
        <p:txBody>
          <a:bodyPr lIns="0" tIns="0" rIns="0" bIns="0" anchor="b"/>
          <a:lstStyle/>
          <a:p>
            <a:pPr algn="r"/>
            <a:fld id="{F6A0312D-A6B4-412D-A743-D043E5567EC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3615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685800" y="4343400"/>
            <a:ext cx="5486040" cy="4114440"/>
          </a:xfrm>
          <a:prstGeom prst="rect">
            <a:avLst/>
          </a:prstGeom>
        </p:spPr>
        <p:txBody>
          <a:bodyPr>
            <a:normAutofit/>
          </a:bodyPr>
          <a:lstStyle/>
          <a:p>
            <a:endParaRPr lang="en-US" sz="2000" b="0" strike="noStrike" spc="-1">
              <a:solidFill>
                <a:srgbClr val="000000"/>
              </a:solidFill>
              <a:uFill>
                <a:solidFill>
                  <a:srgbClr val="FFFFFF"/>
                </a:solidFill>
              </a:uFill>
              <a:latin typeface="Arial"/>
            </a:endParaRPr>
          </a:p>
        </p:txBody>
      </p:sp>
      <p:sp>
        <p:nvSpPr>
          <p:cNvPr id="184" name="TextShape 2"/>
          <p:cNvSpPr txBox="1"/>
          <p:nvPr/>
        </p:nvSpPr>
        <p:spPr>
          <a:xfrm>
            <a:off x="3884760" y="8685360"/>
            <a:ext cx="2971440" cy="456840"/>
          </a:xfrm>
          <a:prstGeom prst="rect">
            <a:avLst/>
          </a:prstGeom>
          <a:noFill/>
          <a:ln>
            <a:noFill/>
          </a:ln>
        </p:spPr>
        <p:txBody>
          <a:bodyPr anchor="b"/>
          <a:lstStyle/>
          <a:p>
            <a:pPr algn="r">
              <a:lnSpc>
                <a:spcPct val="100000"/>
              </a:lnSpc>
            </a:pPr>
            <a:fld id="{2F35A5CC-BFA4-4C90-9E68-57CC03AB8DC5}" type="slidenum">
              <a:rPr lang="en-US" sz="1200" b="0" strike="noStrike" spc="-1">
                <a:solidFill>
                  <a:srgbClr val="000000"/>
                </a:solidFill>
                <a:uFill>
                  <a:solidFill>
                    <a:srgbClr val="FFFFFF"/>
                  </a:solidFill>
                </a:uFill>
                <a:latin typeface="+mn-lt"/>
                <a:ea typeface="+mn-ea"/>
              </a:rPr>
              <a:t>1</a:t>
            </a:fld>
            <a:endParaRPr lang="en-U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8642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800" y="4343400"/>
            <a:ext cx="5486040" cy="4114440"/>
          </a:xfrm>
          <a:prstGeom prst="rect">
            <a:avLst/>
          </a:prstGeom>
        </p:spPr>
        <p:txBody>
          <a:bodyPr>
            <a:normAutofit/>
          </a:bodyPr>
          <a:lstStyle/>
          <a:p>
            <a:endParaRPr lang="en-US" sz="2000" b="0" strike="noStrike" spc="-1">
              <a:solidFill>
                <a:srgbClr val="000000"/>
              </a:solidFill>
              <a:uFill>
                <a:solidFill>
                  <a:srgbClr val="FFFFFF"/>
                </a:solidFill>
              </a:uFill>
              <a:latin typeface="Arial"/>
            </a:endParaRPr>
          </a:p>
        </p:txBody>
      </p:sp>
      <p:sp>
        <p:nvSpPr>
          <p:cNvPr id="186" name="TextShape 2"/>
          <p:cNvSpPr txBox="1"/>
          <p:nvPr/>
        </p:nvSpPr>
        <p:spPr>
          <a:xfrm>
            <a:off x="3884760" y="8685360"/>
            <a:ext cx="2971440" cy="456840"/>
          </a:xfrm>
          <a:prstGeom prst="rect">
            <a:avLst/>
          </a:prstGeom>
          <a:noFill/>
          <a:ln>
            <a:noFill/>
          </a:ln>
        </p:spPr>
        <p:txBody>
          <a:bodyPr anchor="b"/>
          <a:lstStyle/>
          <a:p>
            <a:pPr algn="r">
              <a:lnSpc>
                <a:spcPct val="100000"/>
              </a:lnSpc>
            </a:pPr>
            <a:fld id="{F218236B-4092-4C62-9A7C-425553BA4008}" type="slidenum">
              <a:rPr lang="en-US" sz="1200" b="0" strike="noStrike" spc="-1">
                <a:solidFill>
                  <a:srgbClr val="000000"/>
                </a:solidFill>
                <a:uFill>
                  <a:solidFill>
                    <a:srgbClr val="FFFFFF"/>
                  </a:solidFill>
                </a:uFill>
                <a:latin typeface="+mn-lt"/>
                <a:ea typeface="+mn-ea"/>
              </a:rPr>
              <a:t>19</a:t>
            </a:fld>
            <a:endParaRPr lang="en-US" sz="12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3128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0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51298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709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1071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016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595574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623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8569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5161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883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80016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8" name="Footer Placeholder 7"/>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9" name="Slide Number Placeholder 8"/>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1125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479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3" name="Footer Placeholder 2"/>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4" name="Slide Number Placeholder 3"/>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288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82811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6" name="Footer Placeholder 5"/>
          <p:cNvSpPr>
            <a:spLocks noGrp="1"/>
          </p:cNvSpPr>
          <p:nvPr>
            <p:ph type="ftr" sz="quarter" idx="11"/>
          </p:nvPr>
        </p:nvSpPr>
        <p:spPr/>
        <p:txBody>
          <a:body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7" name="Slide Number Placeholder 6"/>
          <p:cNvSpPr>
            <a:spLocks noGrp="1"/>
          </p:cNvSpPr>
          <p:nvPr>
            <p:ph type="sldNum" sz="quarter" idx="12"/>
          </p:nvPr>
        </p:nvSpPr>
        <p:spPr/>
        <p:txBody>
          <a:body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55486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lnSpc>
                <a:spcPct val="100000"/>
              </a:lnSpc>
            </a:pPr>
            <a:r>
              <a:rPr lang="en-US" sz="900" b="0" strike="noStrike" spc="-1">
                <a:solidFill>
                  <a:srgbClr val="8B8B8B"/>
                </a:solidFill>
                <a:uFill>
                  <a:solidFill>
                    <a:srgbClr val="FFFFFF"/>
                  </a:solidFill>
                </a:uFill>
                <a:latin typeface="Trebuchet MS"/>
              </a:rPr>
              <a:t>Fall2011</a:t>
            </a:r>
            <a:endParaRPr lang="en-US" sz="900" b="0" strike="noStrike" spc="-1">
              <a:solidFill>
                <a:srgbClr val="000000"/>
              </a:solidFill>
              <a:uFill>
                <a:solidFill>
                  <a:srgbClr val="FFFFFF"/>
                </a:solidFill>
              </a:uFill>
              <a:latin typeface="Times New Roman"/>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nSpc>
                <a:spcPct val="100000"/>
              </a:lnSpc>
            </a:pPr>
            <a:r>
              <a:rPr lang="en-US" sz="900" b="0" strike="noStrike" spc="-1">
                <a:solidFill>
                  <a:srgbClr val="8B8B8B"/>
                </a:solidFill>
                <a:uFill>
                  <a:solidFill>
                    <a:srgbClr val="FFFFFF"/>
                  </a:solidFill>
                </a:uFill>
                <a:latin typeface="Trebuchet MS"/>
              </a:rPr>
              <a:t>CMPE 212 Introduction to Verilog</a:t>
            </a:r>
            <a:endParaRPr lang="en-US" sz="900" b="0" strike="noStrike" spc="-1">
              <a:solidFill>
                <a:srgbClr val="000000"/>
              </a:solidFill>
              <a:uFill>
                <a:solidFill>
                  <a:srgbClr val="FFFFFF"/>
                </a:solidFill>
              </a:uFill>
              <a:latin typeface="Times New Roman"/>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r">
              <a:lnSpc>
                <a:spcPct val="100000"/>
              </a:lnSpc>
            </a:pPr>
            <a:fld id="{4149ECB9-6ECF-4F50-8B9E-C81909CE9BEA}" type="slidenum">
              <a:rPr lang="en-US" sz="900" b="0" strike="noStrike" spc="-1" smtClean="0">
                <a:solidFill>
                  <a:srgbClr val="90C226"/>
                </a:solidFill>
                <a:uFill>
                  <a:solidFill>
                    <a:srgbClr val="FFFFFF"/>
                  </a:solidFill>
                </a:uFill>
                <a:latin typeface="Trebuchet MS"/>
              </a:rPr>
              <a:t>‹#›</a:t>
            </a:fld>
            <a:endParaRPr lang="en-US" sz="9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49176097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a26@umb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nkitb1@umbc.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Shape 1"/>
          <p:cNvSpPr txBox="1"/>
          <p:nvPr/>
        </p:nvSpPr>
        <p:spPr>
          <a:xfrm>
            <a:off x="107640" y="980640"/>
            <a:ext cx="7920360" cy="2599920"/>
          </a:xfrm>
          <a:prstGeom prst="rect">
            <a:avLst/>
          </a:prstGeom>
          <a:noFill/>
          <a:ln>
            <a:noFill/>
          </a:ln>
        </p:spPr>
        <p:txBody>
          <a:bodyPr anchor="b"/>
          <a:lstStyle/>
          <a:p>
            <a:pPr algn="ctr">
              <a:lnSpc>
                <a:spcPct val="100000"/>
              </a:lnSpc>
            </a:pPr>
            <a:r>
              <a:rPr lang="en-US" sz="2000" b="1" strike="noStrike" spc="-1" dirty="0">
                <a:solidFill>
                  <a:srgbClr val="90C226"/>
                </a:solidFill>
                <a:uFill>
                  <a:solidFill>
                    <a:srgbClr val="FFFFFF"/>
                  </a:solidFill>
                </a:uFill>
                <a:latin typeface="Trebuchet MS"/>
              </a:rPr>
              <a:t>University of Maryland Baltimore County</a:t>
            </a:r>
            <a:br>
              <a:rPr dirty="0"/>
            </a:br>
            <a:r>
              <a:rPr lang="en-US" sz="2000" b="1" strike="noStrike" spc="-1" dirty="0">
                <a:solidFill>
                  <a:srgbClr val="90C226"/>
                </a:solidFill>
                <a:uFill>
                  <a:solidFill>
                    <a:srgbClr val="FFFFFF"/>
                  </a:solidFill>
                </a:uFill>
                <a:latin typeface="Trebuchet MS"/>
              </a:rPr>
              <a:t>Department of Computer Science and Electrical Engineering</a:t>
            </a:r>
            <a:br>
              <a:rPr dirty="0"/>
            </a:br>
            <a:r>
              <a:rPr lang="en-US" sz="2000" b="0" strike="noStrike" spc="-1" dirty="0">
                <a:solidFill>
                  <a:srgbClr val="90C226"/>
                </a:solidFill>
                <a:uFill>
                  <a:solidFill>
                    <a:srgbClr val="FFFFFF"/>
                  </a:solidFill>
                </a:uFill>
                <a:latin typeface="Trebuchet MS"/>
              </a:rPr>
              <a:t> </a:t>
            </a:r>
            <a:br>
              <a:rPr dirty="0"/>
            </a:br>
            <a:r>
              <a:rPr lang="en-US" sz="2000" b="0" strike="noStrike" spc="-1" dirty="0">
                <a:solidFill>
                  <a:srgbClr val="90C226"/>
                </a:solidFill>
                <a:uFill>
                  <a:solidFill>
                    <a:srgbClr val="FFFFFF"/>
                  </a:solidFill>
                </a:uFill>
                <a:latin typeface="Trebuchet MS"/>
              </a:rPr>
              <a:t>CMPE 212</a:t>
            </a:r>
            <a:r>
              <a:rPr lang="en-US" sz="2000" b="1" strike="noStrike" spc="-1" dirty="0">
                <a:solidFill>
                  <a:srgbClr val="90C226"/>
                </a:solidFill>
                <a:uFill>
                  <a:solidFill>
                    <a:srgbClr val="FFFFFF"/>
                  </a:solidFill>
                </a:uFill>
                <a:latin typeface="Trebuchet MS"/>
              </a:rPr>
              <a:t> </a:t>
            </a:r>
            <a:r>
              <a:rPr lang="en-US" sz="2000" b="0" strike="noStrike" spc="-1" dirty="0">
                <a:solidFill>
                  <a:srgbClr val="90C226"/>
                </a:solidFill>
                <a:uFill>
                  <a:solidFill>
                    <a:srgbClr val="FFFFFF"/>
                  </a:solidFill>
                </a:uFill>
                <a:latin typeface="Trebuchet MS"/>
              </a:rPr>
              <a:t>Laboratory (Discussion 11)</a:t>
            </a:r>
            <a:endParaRPr lang="en-US" sz="2000" b="0" strike="noStrike" spc="-1" dirty="0">
              <a:solidFill>
                <a:srgbClr val="000000"/>
              </a:solidFill>
              <a:uFill>
                <a:solidFill>
                  <a:srgbClr val="FFFFFF"/>
                </a:solidFill>
              </a:uFill>
              <a:latin typeface="Trebuchet MS"/>
            </a:endParaRPr>
          </a:p>
        </p:txBody>
      </p:sp>
      <p:sp>
        <p:nvSpPr>
          <p:cNvPr id="114" name="TextShape 2"/>
          <p:cNvSpPr txBox="1"/>
          <p:nvPr/>
        </p:nvSpPr>
        <p:spPr>
          <a:xfrm>
            <a:off x="215280" y="3700362"/>
            <a:ext cx="8928720" cy="2952000"/>
          </a:xfrm>
          <a:prstGeom prst="rect">
            <a:avLst/>
          </a:prstGeom>
          <a:noFill/>
          <a:ln>
            <a:noFill/>
          </a:ln>
        </p:spPr>
        <p:txBody>
          <a:bodyPr>
            <a:normAutofit fontScale="92500" lnSpcReduction="10000"/>
          </a:bodyPr>
          <a:lstStyle/>
          <a:p>
            <a:pPr marL="109800">
              <a:lnSpc>
                <a:spcPct val="100000"/>
              </a:lnSpc>
              <a:spcBef>
                <a:spcPts val="1001"/>
              </a:spcBef>
            </a:pPr>
            <a:endParaRPr lang="en-US" sz="3200" b="0" strike="noStrike" spc="-1" dirty="0">
              <a:solidFill>
                <a:srgbClr val="000000"/>
              </a:solidFill>
              <a:uFill>
                <a:solidFill>
                  <a:srgbClr val="FFFFFF"/>
                </a:solidFill>
              </a:uFill>
              <a:latin typeface="Arial"/>
            </a:endParaRPr>
          </a:p>
          <a:p>
            <a:pPr>
              <a:lnSpc>
                <a:spcPct val="100000"/>
              </a:lnSpc>
              <a:spcBef>
                <a:spcPts val="1001"/>
              </a:spcBef>
            </a:pPr>
            <a:r>
              <a:rPr lang="en-US" sz="2400" b="0" strike="noStrike" spc="-1" dirty="0">
                <a:solidFill>
                  <a:srgbClr val="808080"/>
                </a:solidFill>
                <a:uFill>
                  <a:solidFill>
                    <a:srgbClr val="FFFFFF"/>
                  </a:solidFill>
                </a:uFill>
                <a:latin typeface="Trebuchet MS"/>
              </a:rPr>
              <a:t>Hasib Hasan </a:t>
            </a:r>
            <a:endParaRPr lang="en-US" sz="2400" b="0" strike="noStrike" spc="-1" dirty="0">
              <a:solidFill>
                <a:srgbClr val="000000"/>
              </a:solidFill>
              <a:uFill>
                <a:solidFill>
                  <a:srgbClr val="FFFFFF"/>
                </a:solidFill>
              </a:uFill>
              <a:latin typeface="Arial"/>
            </a:endParaRPr>
          </a:p>
          <a:p>
            <a:pPr marL="285840" indent="-285480">
              <a:lnSpc>
                <a:spcPct val="100000"/>
              </a:lnSpc>
              <a:spcBef>
                <a:spcPts val="1001"/>
              </a:spcBef>
              <a:buClr>
                <a:srgbClr val="90C226"/>
              </a:buClr>
              <a:buSzPct val="80000"/>
              <a:buFont typeface="Arial"/>
              <a:buChar char="•"/>
            </a:pPr>
            <a:r>
              <a:rPr lang="en-US" sz="1800" b="0" u="sng" strike="noStrike" spc="-1" dirty="0">
                <a:solidFill>
                  <a:srgbClr val="CCE49D"/>
                </a:solidFill>
                <a:uFill>
                  <a:solidFill>
                    <a:srgbClr val="FFFFFF"/>
                  </a:solidFill>
                </a:uFill>
                <a:latin typeface="Trebuchet MS"/>
                <a:hlinkClick r:id="rId3"/>
              </a:rPr>
              <a:t>ha26@umbc.edu</a:t>
            </a:r>
            <a:endParaRPr lang="en-US" sz="1800" b="0" u="sng" strike="noStrike" spc="-1" dirty="0">
              <a:solidFill>
                <a:srgbClr val="CCE49D"/>
              </a:solidFill>
              <a:uFill>
                <a:solidFill>
                  <a:srgbClr val="FFFFFF"/>
                </a:solidFill>
              </a:uFill>
              <a:latin typeface="Trebuchet MS"/>
            </a:endParaRPr>
          </a:p>
          <a:p>
            <a:pPr>
              <a:lnSpc>
                <a:spcPct val="100000"/>
              </a:lnSpc>
              <a:spcBef>
                <a:spcPts val="1001"/>
              </a:spcBef>
            </a:pPr>
            <a:r>
              <a:rPr lang="en-US" sz="2200" spc="-1" dirty="0">
                <a:solidFill>
                  <a:srgbClr val="808080"/>
                </a:solidFill>
                <a:uFill>
                  <a:solidFill>
                    <a:srgbClr val="FFFFFF"/>
                  </a:solidFill>
                </a:uFill>
              </a:rPr>
              <a:t>Edward Hanson</a:t>
            </a:r>
            <a:endParaRPr lang="en-US" sz="2200" spc="-1" dirty="0">
              <a:solidFill>
                <a:srgbClr val="000000"/>
              </a:solidFill>
              <a:uFill>
                <a:solidFill>
                  <a:srgbClr val="FFFFFF"/>
                </a:solidFill>
              </a:uFill>
              <a:latin typeface="Arial"/>
            </a:endParaRPr>
          </a:p>
          <a:p>
            <a:pPr marL="285840" indent="-285480">
              <a:lnSpc>
                <a:spcPct val="100000"/>
              </a:lnSpc>
              <a:spcBef>
                <a:spcPts val="1001"/>
              </a:spcBef>
              <a:buClr>
                <a:srgbClr val="90C226"/>
              </a:buClr>
              <a:buSzPct val="80000"/>
              <a:buFont typeface="Arial"/>
              <a:buChar char="•"/>
            </a:pPr>
            <a:r>
              <a:rPr lang="en-US" u="sng" spc="-1" dirty="0">
                <a:solidFill>
                  <a:srgbClr val="C0E474"/>
                </a:solidFill>
                <a:uFill>
                  <a:solidFill>
                    <a:srgbClr val="FFFFFF"/>
                  </a:solidFill>
                </a:uFill>
              </a:rPr>
              <a:t>ehanson1@umbc.edu</a:t>
            </a:r>
            <a:endParaRPr lang="en-US" sz="1800" b="0" strike="noStrike" spc="-1" dirty="0">
              <a:solidFill>
                <a:srgbClr val="000000"/>
              </a:solidFill>
              <a:uFill>
                <a:solidFill>
                  <a:srgbClr val="FFFFFF"/>
                </a:solidFill>
              </a:uFill>
              <a:latin typeface="Arial"/>
            </a:endParaRPr>
          </a:p>
          <a:p>
            <a:pPr>
              <a:lnSpc>
                <a:spcPct val="100000"/>
              </a:lnSpc>
              <a:spcBef>
                <a:spcPts val="1001"/>
              </a:spcBef>
            </a:pPr>
            <a:r>
              <a:rPr lang="en-US" sz="2200" b="0" strike="noStrike" spc="-1" dirty="0">
                <a:solidFill>
                  <a:srgbClr val="808080"/>
                </a:solidFill>
                <a:uFill>
                  <a:solidFill>
                    <a:srgbClr val="FFFFFF"/>
                  </a:solidFill>
                </a:uFill>
                <a:latin typeface="Trebuchet MS"/>
              </a:rPr>
              <a:t>Ankit </a:t>
            </a:r>
            <a:r>
              <a:rPr lang="en-US" sz="2200" b="0" strike="noStrike" spc="-1" dirty="0" err="1">
                <a:solidFill>
                  <a:srgbClr val="808080"/>
                </a:solidFill>
                <a:uFill>
                  <a:solidFill>
                    <a:srgbClr val="FFFFFF"/>
                  </a:solidFill>
                </a:uFill>
                <a:latin typeface="Trebuchet MS"/>
              </a:rPr>
              <a:t>Baingane</a:t>
            </a:r>
            <a:r>
              <a:rPr lang="en-US" sz="2200" b="0" strike="noStrike" spc="-1" dirty="0">
                <a:solidFill>
                  <a:srgbClr val="808080"/>
                </a:solidFill>
                <a:uFill>
                  <a:solidFill>
                    <a:srgbClr val="FFFFFF"/>
                  </a:solidFill>
                </a:uFill>
                <a:latin typeface="Trebuchet MS"/>
              </a:rPr>
              <a:t> </a:t>
            </a:r>
            <a:endParaRPr lang="en-US" sz="2200" b="0" strike="noStrike" spc="-1" dirty="0">
              <a:solidFill>
                <a:srgbClr val="000000"/>
              </a:solidFill>
              <a:uFill>
                <a:solidFill>
                  <a:srgbClr val="FFFFFF"/>
                </a:solidFill>
              </a:uFill>
              <a:latin typeface="Arial"/>
            </a:endParaRPr>
          </a:p>
          <a:p>
            <a:pPr marL="285840" indent="-285480">
              <a:lnSpc>
                <a:spcPct val="100000"/>
              </a:lnSpc>
              <a:spcBef>
                <a:spcPts val="1001"/>
              </a:spcBef>
              <a:buClr>
                <a:srgbClr val="90C226"/>
              </a:buClr>
              <a:buSzPct val="80000"/>
              <a:buFont typeface="Arial"/>
              <a:buChar char="•"/>
            </a:pPr>
            <a:r>
              <a:rPr lang="en-US" sz="1800" b="0" u="sng" strike="noStrike" spc="-1" dirty="0">
                <a:solidFill>
                  <a:srgbClr val="CCE49D"/>
                </a:solidFill>
                <a:uFill>
                  <a:solidFill>
                    <a:srgbClr val="FFFFFF"/>
                  </a:solidFill>
                </a:uFill>
                <a:latin typeface="Trebuchet MS"/>
                <a:hlinkClick r:id="rId4"/>
              </a:rPr>
              <a:t>ankitb1@umbc.edu</a:t>
            </a:r>
            <a:endParaRPr lang="en-US" sz="1800" b="0" strike="noStrike" spc="-1" dirty="0">
              <a:solidFill>
                <a:srgbClr val="000000"/>
              </a:solidFill>
              <a:uFill>
                <a:solidFill>
                  <a:srgbClr val="FFFFFF"/>
                </a:solidFill>
              </a:uFill>
              <a:latin typeface="Arial"/>
            </a:endParaRPr>
          </a:p>
          <a:p>
            <a:pPr>
              <a:lnSpc>
                <a:spcPct val="100000"/>
              </a:lnSpc>
              <a:spcBef>
                <a:spcPts val="1001"/>
              </a:spcBef>
            </a:pPr>
            <a:endParaRPr lang="en-US" sz="1800" b="0" strike="noStrike" spc="-1" dirty="0">
              <a:solidFill>
                <a:srgbClr val="000000"/>
              </a:solidFill>
              <a:uFill>
                <a:solidFill>
                  <a:srgbClr val="FFFFFF"/>
                </a:solidFill>
              </a:uFill>
              <a:latin typeface="Arial"/>
            </a:endParaRPr>
          </a:p>
          <a:p>
            <a:pPr>
              <a:lnSpc>
                <a:spcPct val="100000"/>
              </a:lnSpc>
              <a:spcBef>
                <a:spcPts val="1001"/>
              </a:spcBef>
            </a:pPr>
            <a:endParaRPr lang="en-US"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E25BCF97-A7E4-4791-9455-2793DBC4FBF5}"/>
              </a:ext>
            </a:extLst>
          </p:cNvPr>
          <p:cNvSpPr txBox="1"/>
          <p:nvPr/>
        </p:nvSpPr>
        <p:spPr>
          <a:xfrm>
            <a:off x="951614" y="3863872"/>
            <a:ext cx="6504345" cy="2862322"/>
          </a:xfrm>
          <a:prstGeom prst="rect">
            <a:avLst/>
          </a:prstGeom>
          <a:noFill/>
        </p:spPr>
        <p:txBody>
          <a:bodyPr wrap="none" rtlCol="0">
            <a:spAutoFit/>
          </a:bodyPr>
          <a:lstStyle/>
          <a:p>
            <a:pPr marL="342900" indent="-342900">
              <a:buAutoNum type="arabicPeriod"/>
            </a:pPr>
            <a:r>
              <a:rPr lang="en-US" dirty="0"/>
              <a:t>Type of the signal (sine/square/triangular/DC/Pulse etc.)</a:t>
            </a:r>
          </a:p>
          <a:p>
            <a:pPr marL="342900" indent="-342900">
              <a:buAutoNum type="arabicPeriod"/>
            </a:pPr>
            <a:r>
              <a:rPr lang="en-US" dirty="0"/>
              <a:t>Frequency of the signal</a:t>
            </a:r>
          </a:p>
          <a:p>
            <a:pPr marL="342900" indent="-342900">
              <a:buAutoNum type="arabicPeriod"/>
            </a:pPr>
            <a:r>
              <a:rPr lang="en-US" dirty="0"/>
              <a:t>Amplitude (from zero to peak value)</a:t>
            </a:r>
          </a:p>
          <a:p>
            <a:pPr marL="342900" indent="-342900">
              <a:buAutoNum type="arabicPeriod"/>
            </a:pPr>
            <a:r>
              <a:rPr lang="en-US" dirty="0"/>
              <a:t>Offset (shifts the position of the reference)</a:t>
            </a:r>
          </a:p>
          <a:p>
            <a:pPr marL="342900" indent="-342900">
              <a:buAutoNum type="arabicPeriod"/>
            </a:pPr>
            <a:r>
              <a:rPr lang="en-US" dirty="0"/>
              <a:t>Power button</a:t>
            </a:r>
          </a:p>
          <a:p>
            <a:pPr marL="342900" indent="-342900">
              <a:buAutoNum type="arabicPeriod"/>
            </a:pPr>
            <a:r>
              <a:rPr lang="en-US" dirty="0"/>
              <a:t>Enter (saves a value)</a:t>
            </a:r>
          </a:p>
          <a:p>
            <a:pPr marL="342900" indent="-342900">
              <a:buAutoNum type="arabicPeriod"/>
            </a:pPr>
            <a:r>
              <a:rPr lang="en-US" dirty="0"/>
              <a:t>Shifts the cursor</a:t>
            </a:r>
          </a:p>
          <a:p>
            <a:pPr marL="342900" indent="-342900">
              <a:buAutoNum type="arabicPeriod"/>
            </a:pPr>
            <a:r>
              <a:rPr lang="en-US" dirty="0"/>
              <a:t>Increase/Decrease values</a:t>
            </a:r>
          </a:p>
          <a:p>
            <a:pPr marL="342900" indent="-342900">
              <a:buAutoNum type="arabicPeriod"/>
            </a:pPr>
            <a:r>
              <a:rPr lang="en-US" dirty="0"/>
              <a:t>Switching the output on/off</a:t>
            </a:r>
          </a:p>
          <a:p>
            <a:pPr marL="342900" indent="-342900">
              <a:buAutoNum type="arabicPeriod"/>
            </a:pPr>
            <a:r>
              <a:rPr lang="en-US" dirty="0"/>
              <a:t>Output</a:t>
            </a:r>
          </a:p>
        </p:txBody>
      </p:sp>
      <p:pic>
        <p:nvPicPr>
          <p:cNvPr id="6" name="Picture 5">
            <a:extLst>
              <a:ext uri="{FF2B5EF4-FFF2-40B4-BE49-F238E27FC236}">
                <a16:creationId xmlns:a16="http://schemas.microsoft.com/office/drawing/2014/main" id="{0D5D45E6-6467-4A98-8B77-CD7B2E2FE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32" y="42165"/>
            <a:ext cx="8894135" cy="3722092"/>
          </a:xfrm>
          <a:prstGeom prst="rect">
            <a:avLst/>
          </a:prstGeom>
        </p:spPr>
      </p:pic>
    </p:spTree>
    <p:extLst>
      <p:ext uri="{BB962C8B-B14F-4D97-AF65-F5344CB8AC3E}">
        <p14:creationId xmlns:p14="http://schemas.microsoft.com/office/powerpoint/2010/main" val="8830594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Generating Clock Pulse</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175657"/>
            <a:ext cx="6744419" cy="4674984"/>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So, if - </a:t>
            </a:r>
          </a:p>
          <a:p>
            <a:pPr marL="1429110" lvl="2" indent="-514350" algn="just">
              <a:spcBef>
                <a:spcPts val="1001"/>
              </a:spcBef>
              <a:buClr>
                <a:srgbClr val="90C226"/>
              </a:buClr>
              <a:buSzPct val="80000"/>
              <a:buAutoNum type="romanLcParenR"/>
            </a:pPr>
            <a:r>
              <a:rPr lang="en-US" sz="2400" dirty="0">
                <a:solidFill>
                  <a:srgbClr val="222222"/>
                </a:solidFill>
                <a:latin typeface="Arial" panose="020B0604020202020204" pitchFamily="34" charset="0"/>
              </a:rPr>
              <a:t>‘</a:t>
            </a:r>
            <a:r>
              <a:rPr lang="en-US" sz="2000" dirty="0" err="1">
                <a:solidFill>
                  <a:srgbClr val="222222"/>
                </a:solidFill>
                <a:latin typeface="Arial" panose="020B0604020202020204" pitchFamily="34" charset="0"/>
              </a:rPr>
              <a:t>func</a:t>
            </a:r>
            <a:r>
              <a:rPr lang="en-US" sz="2000" dirty="0">
                <a:solidFill>
                  <a:srgbClr val="222222"/>
                </a:solidFill>
                <a:latin typeface="Arial" panose="020B0604020202020204" pitchFamily="34" charset="0"/>
              </a:rPr>
              <a:t>’ is ‘SINE’, </a:t>
            </a:r>
          </a:p>
          <a:p>
            <a:pPr marL="1429110" lvl="2" indent="-514350" algn="just">
              <a:spcBef>
                <a:spcPts val="1001"/>
              </a:spcBef>
              <a:buClr>
                <a:srgbClr val="90C226"/>
              </a:buClr>
              <a:buSzPct val="80000"/>
              <a:buAutoNum type="romanLcParenR"/>
            </a:pPr>
            <a:r>
              <a:rPr lang="en-US" sz="2000" dirty="0">
                <a:solidFill>
                  <a:srgbClr val="222222"/>
                </a:solidFill>
                <a:latin typeface="Arial" panose="020B0604020202020204" pitchFamily="34" charset="0"/>
              </a:rPr>
              <a:t>‘amplitude’ is ‘1’, </a:t>
            </a:r>
          </a:p>
          <a:p>
            <a:pPr marL="1429110" lvl="2" indent="-514350" algn="just">
              <a:spcBef>
                <a:spcPts val="1001"/>
              </a:spcBef>
              <a:buClr>
                <a:srgbClr val="90C226"/>
              </a:buClr>
              <a:buSzPct val="80000"/>
              <a:buAutoNum type="romanLcParenR"/>
            </a:pPr>
            <a:r>
              <a:rPr lang="en-US" sz="2000" dirty="0">
                <a:solidFill>
                  <a:srgbClr val="222222"/>
                </a:solidFill>
                <a:latin typeface="Arial" panose="020B0604020202020204" pitchFamily="34" charset="0"/>
              </a:rPr>
              <a:t>‘frequency’ is ‘100kHz’, and </a:t>
            </a:r>
          </a:p>
          <a:p>
            <a:pPr marL="1429110" lvl="2" indent="-514350" algn="just">
              <a:spcBef>
                <a:spcPts val="1001"/>
              </a:spcBef>
              <a:buClr>
                <a:srgbClr val="90C226"/>
              </a:buClr>
              <a:buSzPct val="80000"/>
              <a:buAutoNum type="romanLcParenR"/>
            </a:pPr>
            <a:r>
              <a:rPr lang="en-US" sz="2000" dirty="0">
                <a:solidFill>
                  <a:srgbClr val="222222"/>
                </a:solidFill>
                <a:latin typeface="Arial" panose="020B0604020202020204" pitchFamily="34" charset="0"/>
              </a:rPr>
              <a:t>‘offset’ is ‘1’</a:t>
            </a:r>
          </a:p>
          <a:p>
            <a:pPr marL="514710" indent="-514350" algn="just">
              <a:spcBef>
                <a:spcPts val="1001"/>
              </a:spcBef>
              <a:buClr>
                <a:srgbClr val="90C226"/>
              </a:buClr>
              <a:buSzPct val="80000"/>
              <a:buFont typeface="Arial" panose="020B0604020202020204" pitchFamily="34" charset="0"/>
              <a:buChar char="•"/>
            </a:pPr>
            <a:r>
              <a:rPr lang="en-US" sz="2000" dirty="0">
                <a:solidFill>
                  <a:srgbClr val="222222"/>
                </a:solidFill>
                <a:latin typeface="Arial" panose="020B0604020202020204" pitchFamily="34" charset="0"/>
              </a:rPr>
              <a:t>We’ll have the following output-</a:t>
            </a:r>
          </a:p>
          <a:p>
            <a:pPr marL="457560" lvl="1" algn="just">
              <a:spcBef>
                <a:spcPts val="1001"/>
              </a:spcBef>
              <a:buClr>
                <a:srgbClr val="90C226"/>
              </a:buClr>
              <a:buSzPct val="80000"/>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913BA70-09D4-4145-94BF-3CB5DB0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90" y="3983766"/>
            <a:ext cx="7405608" cy="2727533"/>
          </a:xfrm>
          <a:prstGeom prst="rect">
            <a:avLst/>
          </a:prstGeom>
        </p:spPr>
      </p:pic>
    </p:spTree>
    <p:extLst>
      <p:ext uri="{BB962C8B-B14F-4D97-AF65-F5344CB8AC3E}">
        <p14:creationId xmlns:p14="http://schemas.microsoft.com/office/powerpoint/2010/main" val="1201724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Generating Clock Pulse</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963023"/>
            <a:ext cx="6744419" cy="3887617"/>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To set a value-</a:t>
            </a:r>
          </a:p>
          <a:p>
            <a:pPr marL="800280" lvl="1" indent="-342720" algn="just">
              <a:spcBef>
                <a:spcPts val="1001"/>
              </a:spcBef>
              <a:buClr>
                <a:srgbClr val="90C226"/>
              </a:buClr>
              <a:buSzPct val="80000"/>
              <a:buFont typeface="Wingdings 3" charset="2"/>
              <a:buChar char=""/>
            </a:pPr>
            <a:r>
              <a:rPr lang="en-US" sz="2000" dirty="0">
                <a:solidFill>
                  <a:srgbClr val="222222"/>
                </a:solidFill>
                <a:latin typeface="Arial" panose="020B0604020202020204" pitchFamily="34" charset="0"/>
              </a:rPr>
              <a:t>Press the corresponding button</a:t>
            </a:r>
          </a:p>
          <a:p>
            <a:pPr marL="800280" lvl="1" indent="-342720" algn="just">
              <a:spcBef>
                <a:spcPts val="1001"/>
              </a:spcBef>
              <a:buClr>
                <a:srgbClr val="90C226"/>
              </a:buClr>
              <a:buSzPct val="80000"/>
              <a:buFont typeface="Wingdings 3" charset="2"/>
              <a:buChar char=""/>
            </a:pPr>
            <a:r>
              <a:rPr lang="en-US" sz="2000" dirty="0">
                <a:solidFill>
                  <a:srgbClr val="222222"/>
                </a:solidFill>
                <a:latin typeface="Arial" panose="020B0604020202020204" pitchFamily="34" charset="0"/>
              </a:rPr>
              <a:t>Use cursor and up/down button, or the numeric pad to set a value.</a:t>
            </a:r>
          </a:p>
          <a:p>
            <a:pPr marL="800280" lvl="1" indent="-342720" algn="just">
              <a:spcBef>
                <a:spcPts val="1001"/>
              </a:spcBef>
              <a:buClr>
                <a:srgbClr val="90C226"/>
              </a:buClr>
              <a:buSzPct val="80000"/>
              <a:buFont typeface="Wingdings 3" charset="2"/>
              <a:buChar char=""/>
            </a:pPr>
            <a:r>
              <a:rPr lang="en-US" sz="2000" dirty="0">
                <a:solidFill>
                  <a:srgbClr val="222222"/>
                </a:solidFill>
                <a:latin typeface="Arial" panose="020B0604020202020204" pitchFamily="34" charset="0"/>
              </a:rPr>
              <a:t>Press the ‘enter’ button to save the value.</a:t>
            </a:r>
          </a:p>
          <a:p>
            <a:pPr marL="800280" lvl="1" indent="-342720" algn="just">
              <a:spcBef>
                <a:spcPts val="1001"/>
              </a:spcBef>
              <a:buClr>
                <a:srgbClr val="90C226"/>
              </a:buClr>
              <a:buSzPct val="80000"/>
              <a:buFont typeface="Wingdings 3" charset="2"/>
              <a:buChar char=""/>
            </a:pPr>
            <a:r>
              <a:rPr lang="en-US" sz="2000" dirty="0">
                <a:solidFill>
                  <a:srgbClr val="222222"/>
                </a:solidFill>
                <a:latin typeface="Arial" panose="020B0604020202020204" pitchFamily="34" charset="0"/>
              </a:rPr>
              <a:t>Repeat this for every parameter you want to set.</a:t>
            </a:r>
          </a:p>
          <a:p>
            <a:pPr marL="457560" lvl="1" algn="just">
              <a:spcBef>
                <a:spcPts val="1001"/>
              </a:spcBef>
              <a:buClr>
                <a:srgbClr val="90C226"/>
              </a:buClr>
              <a:buSzPct val="80000"/>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55765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Generating Clock Pulse</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534551"/>
            <a:ext cx="7653981"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For our experiments we need the following clock pulse-</a:t>
            </a:r>
          </a:p>
          <a:p>
            <a:pPr marL="343080" indent="-342720" algn="just">
              <a:lnSpc>
                <a:spcPct val="100000"/>
              </a:lnSpc>
              <a:spcBef>
                <a:spcPts val="1001"/>
              </a:spcBef>
              <a:buClr>
                <a:srgbClr val="90C226"/>
              </a:buClr>
              <a:buSzPct val="80000"/>
              <a:buFont typeface="Wingdings 3" charset="2"/>
              <a:buChar char=""/>
            </a:pPr>
            <a:endParaRPr lang="en-US" sz="2400" dirty="0">
              <a:solidFill>
                <a:srgbClr val="222222"/>
              </a:solidFill>
              <a:latin typeface="Arial" panose="020B0604020202020204" pitchFamily="34" charset="0"/>
            </a:endParaRPr>
          </a:p>
          <a:p>
            <a:pPr marL="343080" indent="-342720" algn="just">
              <a:lnSpc>
                <a:spcPct val="100000"/>
              </a:lnSpc>
              <a:spcBef>
                <a:spcPts val="1001"/>
              </a:spcBef>
              <a:buClr>
                <a:srgbClr val="90C226"/>
              </a:buClr>
              <a:buSzPct val="80000"/>
              <a:buFont typeface="Wingdings 3" charset="2"/>
              <a:buChar char=""/>
            </a:pPr>
            <a:endParaRPr lang="en-US" sz="2400" dirty="0">
              <a:solidFill>
                <a:srgbClr val="222222"/>
              </a:solidFill>
              <a:latin typeface="Arial" panose="020B0604020202020204" pitchFamily="34" charset="0"/>
            </a:endParaRPr>
          </a:p>
          <a:p>
            <a:pPr marL="343080" indent="-342720" algn="just">
              <a:lnSpc>
                <a:spcPct val="100000"/>
              </a:lnSpc>
              <a:spcBef>
                <a:spcPts val="1001"/>
              </a:spcBef>
              <a:buClr>
                <a:srgbClr val="90C226"/>
              </a:buClr>
              <a:buSzPct val="80000"/>
              <a:buFont typeface="Wingdings 3" charset="2"/>
              <a:buChar char=""/>
            </a:pPr>
            <a:endParaRPr lang="en-US" sz="2400" dirty="0">
              <a:solidFill>
                <a:srgbClr val="222222"/>
              </a:solidFill>
              <a:latin typeface="Arial" panose="020B0604020202020204" pitchFamily="34" charset="0"/>
            </a:endParaRPr>
          </a:p>
          <a:p>
            <a:pPr marL="343080" indent="-342720" algn="just">
              <a:lnSpc>
                <a:spcPct val="100000"/>
              </a:lnSpc>
              <a:spcBef>
                <a:spcPts val="1001"/>
              </a:spcBef>
              <a:buClr>
                <a:srgbClr val="90C226"/>
              </a:buClr>
              <a:buSzPct val="80000"/>
              <a:buFont typeface="Wingdings 3" charset="2"/>
              <a:buChar char=""/>
            </a:pPr>
            <a:endParaRPr lang="en-US" sz="2400" dirty="0">
              <a:solidFill>
                <a:srgbClr val="222222"/>
              </a:solidFill>
              <a:latin typeface="Arial" panose="020B0604020202020204" pitchFamily="34" charset="0"/>
            </a:endParaRPr>
          </a:p>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Set the ‘</a:t>
            </a:r>
            <a:r>
              <a:rPr lang="en-US" sz="2400" dirty="0" err="1">
                <a:solidFill>
                  <a:srgbClr val="222222"/>
                </a:solidFill>
                <a:latin typeface="Arial" panose="020B0604020202020204" pitchFamily="34" charset="0"/>
              </a:rPr>
              <a:t>func</a:t>
            </a:r>
            <a:r>
              <a:rPr lang="en-US" sz="2400" dirty="0">
                <a:solidFill>
                  <a:srgbClr val="222222"/>
                </a:solidFill>
                <a:latin typeface="Arial" panose="020B0604020202020204" pitchFamily="34" charset="0"/>
              </a:rPr>
              <a:t>’ to ‘SQUARE’</a:t>
            </a:r>
          </a:p>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Set ‘frequency’ to ‘1 Hz’</a:t>
            </a:r>
          </a:p>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Set ‘amplitude’ to ‘2.5’</a:t>
            </a:r>
          </a:p>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Set ‘offset’ to ‘1.25’</a:t>
            </a:r>
          </a:p>
          <a:p>
            <a:pPr marL="457560" lvl="1" algn="just">
              <a:spcBef>
                <a:spcPts val="1001"/>
              </a:spcBef>
              <a:buClr>
                <a:srgbClr val="90C226"/>
              </a:buClr>
              <a:buSzPct val="80000"/>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5D40F74-EBDC-40E1-9632-6D8545DCA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956" y="2517332"/>
            <a:ext cx="5524336" cy="1645315"/>
          </a:xfrm>
          <a:prstGeom prst="rect">
            <a:avLst/>
          </a:prstGeom>
        </p:spPr>
      </p:pic>
    </p:spTree>
    <p:extLst>
      <p:ext uri="{BB962C8B-B14F-4D97-AF65-F5344CB8AC3E}">
        <p14:creationId xmlns:p14="http://schemas.microsoft.com/office/powerpoint/2010/main" val="518498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b="0" strike="noStrike" spc="-1" dirty="0">
                <a:solidFill>
                  <a:srgbClr val="90C226"/>
                </a:solidFill>
                <a:uFill>
                  <a:solidFill>
                    <a:srgbClr val="FFFFFF"/>
                  </a:solidFill>
                </a:uFill>
                <a:latin typeface="Trebuchet MS"/>
              </a:rPr>
              <a:t>Oscilloscope as Output</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7" y="1325638"/>
            <a:ext cx="7218551" cy="4525003"/>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Oscilloscope can generate the timing diagram precisely.</a:t>
            </a:r>
          </a:p>
          <a:p>
            <a:pPr marL="457560" lvl="1" algn="just">
              <a:spcBef>
                <a:spcPts val="1001"/>
              </a:spcBef>
              <a:buClr>
                <a:srgbClr val="90C226"/>
              </a:buClr>
              <a:buSzPct val="80000"/>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804D7868-39B1-42F2-B85A-4B07DD05B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49" y="2206608"/>
            <a:ext cx="4714851" cy="3051192"/>
          </a:xfrm>
          <a:prstGeom prst="rect">
            <a:avLst/>
          </a:prstGeom>
        </p:spPr>
      </p:pic>
      <p:pic>
        <p:nvPicPr>
          <p:cNvPr id="7" name="Picture 6">
            <a:extLst>
              <a:ext uri="{FF2B5EF4-FFF2-40B4-BE49-F238E27FC236}">
                <a16:creationId xmlns:a16="http://schemas.microsoft.com/office/drawing/2014/main" id="{C1AD7CCF-1743-42CB-9A1D-BD249E495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4" y="2206608"/>
            <a:ext cx="4127383" cy="3032946"/>
          </a:xfrm>
          <a:prstGeom prst="rect">
            <a:avLst/>
          </a:prstGeom>
        </p:spPr>
      </p:pic>
      <p:sp>
        <p:nvSpPr>
          <p:cNvPr id="8" name="TextBox 7">
            <a:extLst>
              <a:ext uri="{FF2B5EF4-FFF2-40B4-BE49-F238E27FC236}">
                <a16:creationId xmlns:a16="http://schemas.microsoft.com/office/drawing/2014/main" id="{8713129A-7215-4513-A69A-48C3101F190B}"/>
              </a:ext>
            </a:extLst>
          </p:cNvPr>
          <p:cNvSpPr txBox="1"/>
          <p:nvPr/>
        </p:nvSpPr>
        <p:spPr>
          <a:xfrm>
            <a:off x="771787" y="5503630"/>
            <a:ext cx="5050173" cy="1200329"/>
          </a:xfrm>
          <a:prstGeom prst="rect">
            <a:avLst/>
          </a:prstGeom>
          <a:noFill/>
        </p:spPr>
        <p:txBody>
          <a:bodyPr wrap="square" rtlCol="0">
            <a:spAutoFit/>
          </a:bodyPr>
          <a:lstStyle/>
          <a:p>
            <a:pPr marL="342900" indent="-342900">
              <a:buAutoNum type="arabicPeriod"/>
            </a:pPr>
            <a:r>
              <a:rPr lang="en-US" dirty="0"/>
              <a:t>volts/division (y-axis)</a:t>
            </a:r>
          </a:p>
          <a:p>
            <a:pPr marL="342900" indent="-342900">
              <a:buAutoNum type="arabicPeriod"/>
            </a:pPr>
            <a:r>
              <a:rPr lang="en-US" dirty="0"/>
              <a:t>second/division (x-axis)</a:t>
            </a:r>
          </a:p>
          <a:p>
            <a:pPr marL="342900" indent="-342900">
              <a:buAutoNum type="arabicPeriod"/>
            </a:pPr>
            <a:r>
              <a:rPr lang="en-US" dirty="0"/>
              <a:t>X-axis position</a:t>
            </a:r>
          </a:p>
          <a:p>
            <a:pPr marL="342900" indent="-342900">
              <a:buAutoNum type="arabicPeriod"/>
            </a:pPr>
            <a:r>
              <a:rPr lang="en-US" dirty="0"/>
              <a:t>Y-axis position</a:t>
            </a:r>
          </a:p>
        </p:txBody>
      </p:sp>
    </p:spTree>
    <p:extLst>
      <p:ext uri="{BB962C8B-B14F-4D97-AF65-F5344CB8AC3E}">
        <p14:creationId xmlns:p14="http://schemas.microsoft.com/office/powerpoint/2010/main" val="41709683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7-Segment Display Driver</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7" y="1338222"/>
            <a:ext cx="7218551" cy="4525003"/>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Finding the function and then implement the logic for each segment was tedious.</a:t>
            </a:r>
          </a:p>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We’ll be using IC MC14495 to drive our display.</a:t>
            </a:r>
          </a:p>
          <a:p>
            <a:pPr marL="343080" indent="-342720" algn="just">
              <a:lnSpc>
                <a:spcPct val="100000"/>
              </a:lnSpc>
              <a:spcBef>
                <a:spcPts val="1001"/>
              </a:spcBef>
              <a:buClr>
                <a:srgbClr val="90C226"/>
              </a:buClr>
              <a:buSzPct val="80000"/>
              <a:buFont typeface="Wingdings 3" charset="2"/>
              <a:buChar char=""/>
            </a:pPr>
            <a:endParaRPr lang="en-US" sz="2400" dirty="0">
              <a:solidFill>
                <a:srgbClr val="222222"/>
              </a:solidFill>
              <a:latin typeface="Arial" panose="020B0604020202020204" pitchFamily="34" charset="0"/>
            </a:endParaRPr>
          </a:p>
          <a:p>
            <a:pPr marL="800280" lvl="1"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It gives the necessary output to drive a 7-segment display and shows the </a:t>
            </a:r>
            <a:r>
              <a:rPr lang="en-US" sz="2400" b="1" dirty="0">
                <a:solidFill>
                  <a:srgbClr val="222222"/>
                </a:solidFill>
                <a:latin typeface="Arial" panose="020B0604020202020204" pitchFamily="34" charset="0"/>
              </a:rPr>
              <a:t>Hexadecimal</a:t>
            </a:r>
            <a:r>
              <a:rPr lang="en-US" sz="2400" dirty="0">
                <a:solidFill>
                  <a:srgbClr val="222222"/>
                </a:solidFill>
                <a:latin typeface="Arial" panose="020B0604020202020204" pitchFamily="34" charset="0"/>
              </a:rPr>
              <a:t> value from the 4-bit </a:t>
            </a:r>
            <a:r>
              <a:rPr lang="en-US" sz="2400" b="1" dirty="0">
                <a:solidFill>
                  <a:srgbClr val="222222"/>
                </a:solidFill>
                <a:latin typeface="Arial" panose="020B0604020202020204" pitchFamily="34" charset="0"/>
              </a:rPr>
              <a:t>Binary</a:t>
            </a:r>
            <a:r>
              <a:rPr lang="en-US" sz="2400" dirty="0">
                <a:solidFill>
                  <a:srgbClr val="222222"/>
                </a:solidFill>
                <a:latin typeface="Arial" panose="020B0604020202020204" pitchFamily="34" charset="0"/>
              </a:rPr>
              <a:t> input.</a:t>
            </a:r>
          </a:p>
          <a:p>
            <a:pPr marL="457560" lvl="1" algn="just">
              <a:spcBef>
                <a:spcPts val="1001"/>
              </a:spcBef>
              <a:buClr>
                <a:srgbClr val="90C226"/>
              </a:buClr>
              <a:buSzPct val="80000"/>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08940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7-Segment Display Driver</a:t>
            </a:r>
            <a:endParaRPr lang="en-US" sz="3600" b="0" strike="noStrike" spc="-1" dirty="0">
              <a:solidFill>
                <a:srgbClr val="000000"/>
              </a:solidFill>
              <a:uFill>
                <a:solidFill>
                  <a:srgbClr val="FFFFFF"/>
                </a:solidFill>
              </a:uFill>
              <a:latin typeface="Trebuchet MS"/>
            </a:endParaRPr>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16CAEAD5-EA17-46C9-AD9B-0A60735532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201" y="1752036"/>
            <a:ext cx="5016831" cy="4195758"/>
          </a:xfrm>
          <a:prstGeom prst="rect">
            <a:avLst/>
          </a:prstGeom>
        </p:spPr>
      </p:pic>
      <p:sp>
        <p:nvSpPr>
          <p:cNvPr id="5" name="TextBox 4">
            <a:extLst>
              <a:ext uri="{FF2B5EF4-FFF2-40B4-BE49-F238E27FC236}">
                <a16:creationId xmlns:a16="http://schemas.microsoft.com/office/drawing/2014/main" id="{941BF483-B032-40E8-A811-22F6354346B6}"/>
              </a:ext>
            </a:extLst>
          </p:cNvPr>
          <p:cNvSpPr txBox="1"/>
          <p:nvPr/>
        </p:nvSpPr>
        <p:spPr>
          <a:xfrm>
            <a:off x="457201" y="2954651"/>
            <a:ext cx="1090363"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MC14495</a:t>
            </a:r>
          </a:p>
        </p:txBody>
      </p:sp>
    </p:spTree>
    <p:extLst>
      <p:ext uri="{BB962C8B-B14F-4D97-AF65-F5344CB8AC3E}">
        <p14:creationId xmlns:p14="http://schemas.microsoft.com/office/powerpoint/2010/main" val="7749661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7-Segment Display Driver</a:t>
            </a:r>
            <a:endParaRPr lang="en-US" sz="3600" b="0" strike="noStrike" spc="-1" dirty="0">
              <a:solidFill>
                <a:srgbClr val="000000"/>
              </a:solidFill>
              <a:uFill>
                <a:solidFill>
                  <a:srgbClr val="FFFFFF"/>
                </a:solidFill>
              </a:uFill>
              <a:latin typeface="Trebuchet MS"/>
            </a:endParaRPr>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941BF483-B032-40E8-A811-22F6354346B6}"/>
              </a:ext>
            </a:extLst>
          </p:cNvPr>
          <p:cNvSpPr txBox="1"/>
          <p:nvPr/>
        </p:nvSpPr>
        <p:spPr>
          <a:xfrm>
            <a:off x="109057" y="2954651"/>
            <a:ext cx="1579315"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MC14495</a:t>
            </a:r>
          </a:p>
          <a:p>
            <a:r>
              <a:rPr lang="en-US" dirty="0">
                <a:latin typeface="Calibri" panose="020F0502020204030204" pitchFamily="34" charset="0"/>
                <a:cs typeface="Calibri" panose="020F0502020204030204" pitchFamily="34" charset="0"/>
              </a:rPr>
              <a:t>Truth Table</a:t>
            </a:r>
          </a:p>
        </p:txBody>
      </p:sp>
      <p:pic>
        <p:nvPicPr>
          <p:cNvPr id="8" name="Picture 7">
            <a:extLst>
              <a:ext uri="{FF2B5EF4-FFF2-40B4-BE49-F238E27FC236}">
                <a16:creationId xmlns:a16="http://schemas.microsoft.com/office/drawing/2014/main" id="{258C9FAA-2E34-4950-86C6-959B0133F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143" y="1192694"/>
            <a:ext cx="5690733" cy="5192986"/>
          </a:xfrm>
          <a:prstGeom prst="rect">
            <a:avLst/>
          </a:prstGeom>
        </p:spPr>
      </p:pic>
    </p:spTree>
    <p:extLst>
      <p:ext uri="{BB962C8B-B14F-4D97-AF65-F5344CB8AC3E}">
        <p14:creationId xmlns:p14="http://schemas.microsoft.com/office/powerpoint/2010/main" val="1531382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Today’s Lab (last part)</a:t>
            </a:r>
            <a:endParaRPr lang="en-US" sz="3600" b="0" strike="noStrike" spc="-1" dirty="0">
              <a:solidFill>
                <a:srgbClr val="000000"/>
              </a:solidFill>
              <a:uFill>
                <a:solidFill>
                  <a:srgbClr val="FFFFFF"/>
                </a:solidFill>
              </a:uFill>
              <a:latin typeface="Trebuchet MS"/>
            </a:endParaRPr>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D285A0D8-5B5F-409C-85A4-8949D234F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53" y="1231730"/>
            <a:ext cx="7722067" cy="3131420"/>
          </a:xfrm>
          <a:prstGeom prst="rect">
            <a:avLst/>
          </a:prstGeom>
        </p:spPr>
      </p:pic>
      <p:sp>
        <p:nvSpPr>
          <p:cNvPr id="6" name="TextBox 5">
            <a:extLst>
              <a:ext uri="{FF2B5EF4-FFF2-40B4-BE49-F238E27FC236}">
                <a16:creationId xmlns:a16="http://schemas.microsoft.com/office/drawing/2014/main" id="{D1FF4616-8712-4343-9D53-F7089A1F034F}"/>
              </a:ext>
            </a:extLst>
          </p:cNvPr>
          <p:cNvSpPr txBox="1"/>
          <p:nvPr/>
        </p:nvSpPr>
        <p:spPr>
          <a:xfrm>
            <a:off x="339753" y="4543555"/>
            <a:ext cx="7822735" cy="1754326"/>
          </a:xfrm>
          <a:prstGeom prst="rect">
            <a:avLst/>
          </a:prstGeom>
          <a:noFill/>
        </p:spPr>
        <p:txBody>
          <a:bodyPr wrap="square" rtlCol="0">
            <a:spAutoFit/>
          </a:bodyPr>
          <a:lstStyle/>
          <a:p>
            <a:r>
              <a:rPr lang="en-US" dirty="0"/>
              <a:t>1.You need to set the function generator to get our desired clock signal</a:t>
            </a:r>
          </a:p>
          <a:p>
            <a:r>
              <a:rPr lang="en-US" dirty="0"/>
              <a:t>2.Make a T flip-flop using the JK flip-flop. So, it will give only ‘0’ and ‘1’ with the clock signal.</a:t>
            </a:r>
          </a:p>
          <a:p>
            <a:pPr algn="just"/>
            <a:r>
              <a:rPr lang="en-US" dirty="0"/>
              <a:t>3. This signal will be fed to input ‘A’ of the MC14485 IC. Other inputs will be grounded. So, it will have the input ‘0000’ and ‘0001’. So, the display will show ‘0’ and ‘1’ alternately.</a:t>
            </a:r>
          </a:p>
        </p:txBody>
      </p:sp>
    </p:spTree>
    <p:extLst>
      <p:ext uri="{BB962C8B-B14F-4D97-AF65-F5344CB8AC3E}">
        <p14:creationId xmlns:p14="http://schemas.microsoft.com/office/powerpoint/2010/main" val="3051488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2"/>
          <p:cNvSpPr txBox="1"/>
          <p:nvPr/>
        </p:nvSpPr>
        <p:spPr>
          <a:xfrm>
            <a:off x="827640" y="1447920"/>
            <a:ext cx="7992360" cy="4571640"/>
          </a:xfrm>
          <a:prstGeom prst="rect">
            <a:avLst/>
          </a:prstGeom>
          <a:noFill/>
          <a:ln>
            <a:noFill/>
          </a:ln>
        </p:spPr>
        <p:txBody>
          <a:bodyPr>
            <a:normAutofit/>
          </a:bodyPr>
          <a:lstStyle/>
          <a:p>
            <a:pPr>
              <a:lnSpc>
                <a:spcPct val="100000"/>
              </a:lnSpc>
              <a:spcBef>
                <a:spcPts val="1001"/>
              </a:spcBef>
            </a:pPr>
            <a:endParaRPr lang="en-US" sz="1800" b="0" strike="noStrike" spc="-1">
              <a:solidFill>
                <a:srgbClr val="404040"/>
              </a:solidFill>
              <a:uFill>
                <a:solidFill>
                  <a:srgbClr val="FFFFFF"/>
                </a:solidFill>
              </a:uFill>
              <a:latin typeface="Trebuchet MS"/>
            </a:endParaRPr>
          </a:p>
          <a:p>
            <a:pPr>
              <a:lnSpc>
                <a:spcPct val="100000"/>
              </a:lnSpc>
              <a:spcBef>
                <a:spcPts val="1001"/>
              </a:spcBef>
            </a:pPr>
            <a:endParaRPr lang="en-US" sz="1800" b="0" strike="noStrike" spc="-1">
              <a:solidFill>
                <a:srgbClr val="404040"/>
              </a:solidFill>
              <a:uFill>
                <a:solidFill>
                  <a:srgbClr val="FFFFFF"/>
                </a:solidFill>
              </a:uFill>
              <a:latin typeface="Trebuchet MS"/>
            </a:endParaRPr>
          </a:p>
          <a:p>
            <a:pPr>
              <a:lnSpc>
                <a:spcPct val="100000"/>
              </a:lnSpc>
              <a:spcBef>
                <a:spcPts val="1001"/>
              </a:spcBef>
            </a:pPr>
            <a:endParaRPr lang="en-US" sz="1800" b="0" strike="noStrike" spc="-1">
              <a:solidFill>
                <a:srgbClr val="404040"/>
              </a:solidFill>
              <a:uFill>
                <a:solidFill>
                  <a:srgbClr val="FFFFFF"/>
                </a:solidFill>
              </a:uFill>
              <a:latin typeface="Trebuchet MS"/>
            </a:endParaRPr>
          </a:p>
        </p:txBody>
      </p:sp>
      <p:sp>
        <p:nvSpPr>
          <p:cNvPr id="163" name="CustomShape 3"/>
          <p:cNvSpPr/>
          <p:nvPr/>
        </p:nvSpPr>
        <p:spPr>
          <a:xfrm>
            <a:off x="1764163" y="2487109"/>
            <a:ext cx="4451400" cy="91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5400" b="1" strike="noStrike" spc="-1" dirty="0">
                <a:solidFill>
                  <a:srgbClr val="3F7819"/>
                </a:solidFill>
                <a:uFill>
                  <a:solidFill>
                    <a:srgbClr val="FFFFFF"/>
                  </a:solidFill>
                </a:uFill>
                <a:latin typeface="Harrington"/>
              </a:rPr>
              <a:t>Questions?</a:t>
            </a:r>
            <a:endParaRPr lang="en-US" sz="5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9902250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More Latches and Flip-Flops</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19034" y="1433542"/>
            <a:ext cx="7251029"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t>D Latch:</a:t>
            </a:r>
          </a:p>
          <a:p>
            <a:pPr marL="800280" lvl="1" indent="-342720" algn="just">
              <a:spcBef>
                <a:spcPts val="1001"/>
              </a:spcBef>
              <a:buClr>
                <a:srgbClr val="90C226"/>
              </a:buClr>
              <a:buSzPct val="80000"/>
              <a:buFont typeface="Wingdings 3" charset="2"/>
              <a:buChar char=""/>
            </a:pPr>
            <a:r>
              <a:rPr lang="en-US" sz="2000" dirty="0"/>
              <a:t>Has only one input, called “D”</a:t>
            </a:r>
          </a:p>
          <a:p>
            <a:pPr marL="800280" lvl="1" indent="-342720" algn="just">
              <a:spcBef>
                <a:spcPts val="1001"/>
              </a:spcBef>
              <a:buClr>
                <a:srgbClr val="90C226"/>
              </a:buClr>
              <a:buSzPct val="80000"/>
              <a:buFont typeface="Wingdings 3" charset="2"/>
              <a:buChar char=""/>
            </a:pPr>
            <a:r>
              <a:rPr lang="en-US" sz="2000" dirty="0"/>
              <a:t>Output is the same as the input.</a:t>
            </a:r>
          </a:p>
          <a:p>
            <a:pPr marL="800280" lvl="1" indent="-342720" algn="just">
              <a:spcBef>
                <a:spcPts val="1001"/>
              </a:spcBef>
              <a:buClr>
                <a:srgbClr val="90C226"/>
              </a:buClr>
              <a:buSzPct val="80000"/>
              <a:buFont typeface="Wingdings 3" charset="2"/>
              <a:buChar char=""/>
            </a:pPr>
            <a:r>
              <a:rPr lang="en-US" sz="2000" dirty="0"/>
              <a:t>The simplest structure could be an S-R latch with S and R connected through an inverter and taking S as the D input.</a:t>
            </a:r>
          </a:p>
          <a:p>
            <a:pPr marL="343080" indent="-342720" algn="just">
              <a:spcBef>
                <a:spcPts val="1001"/>
              </a:spcBef>
              <a:buClr>
                <a:srgbClr val="90C226"/>
              </a:buClr>
              <a:buSzPct val="80000"/>
              <a:buFont typeface="Wingdings 3" charset="2"/>
              <a:buChar char=""/>
            </a:pPr>
            <a:endParaRPr lang="en-US" sz="2400" dirty="0"/>
          </a:p>
        </p:txBody>
      </p:sp>
      <p:pic>
        <p:nvPicPr>
          <p:cNvPr id="3" name="Picture 2">
            <a:extLst>
              <a:ext uri="{FF2B5EF4-FFF2-40B4-BE49-F238E27FC236}">
                <a16:creationId xmlns:a16="http://schemas.microsoft.com/office/drawing/2014/main" id="{560B56C3-9D07-4E73-BE51-A6D983C66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01" y="3831351"/>
            <a:ext cx="3983849" cy="2467698"/>
          </a:xfrm>
          <a:prstGeom prst="rect">
            <a:avLst/>
          </a:prstGeom>
        </p:spPr>
      </p:pic>
      <p:pic>
        <p:nvPicPr>
          <p:cNvPr id="5" name="Picture 4">
            <a:extLst>
              <a:ext uri="{FF2B5EF4-FFF2-40B4-BE49-F238E27FC236}">
                <a16:creationId xmlns:a16="http://schemas.microsoft.com/office/drawing/2014/main" id="{DE5B19C8-0840-47E1-8FB0-698209D3A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75" y="3929414"/>
            <a:ext cx="3030755" cy="2102056"/>
          </a:xfrm>
          <a:prstGeom prst="rect">
            <a:avLst/>
          </a:prstGeom>
        </p:spPr>
      </p:pic>
      <p:sp>
        <p:nvSpPr>
          <p:cNvPr id="7" name="TextBox 6">
            <a:extLst>
              <a:ext uri="{FF2B5EF4-FFF2-40B4-BE49-F238E27FC236}">
                <a16:creationId xmlns:a16="http://schemas.microsoft.com/office/drawing/2014/main" id="{5A01DC7D-DE12-4E0D-8CE2-2CA63213C8BC}"/>
              </a:ext>
            </a:extLst>
          </p:cNvPr>
          <p:cNvSpPr txBox="1"/>
          <p:nvPr/>
        </p:nvSpPr>
        <p:spPr>
          <a:xfrm>
            <a:off x="5231950" y="6031470"/>
            <a:ext cx="2238113" cy="369332"/>
          </a:xfrm>
          <a:prstGeom prst="rect">
            <a:avLst/>
          </a:prstGeom>
          <a:noFill/>
        </p:spPr>
        <p:txBody>
          <a:bodyPr wrap="none" rtlCol="0">
            <a:spAutoFit/>
          </a:bodyPr>
          <a:lstStyle/>
          <a:p>
            <a:r>
              <a:rPr lang="en-US" dirty="0"/>
              <a:t>Characteristic table</a:t>
            </a:r>
          </a:p>
        </p:txBody>
      </p:sp>
    </p:spTree>
    <p:extLst>
      <p:ext uri="{BB962C8B-B14F-4D97-AF65-F5344CB8AC3E}">
        <p14:creationId xmlns:p14="http://schemas.microsoft.com/office/powerpoint/2010/main" val="37787409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More Latches and Flip-Flops</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19034" y="1433542"/>
            <a:ext cx="7251029"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t>Edge triggered D Flip-Flop:</a:t>
            </a:r>
          </a:p>
          <a:p>
            <a:pPr marL="343080" indent="-342720" algn="just">
              <a:spcBef>
                <a:spcPts val="1001"/>
              </a:spcBef>
              <a:buClr>
                <a:srgbClr val="90C226"/>
              </a:buClr>
              <a:buSzPct val="80000"/>
              <a:buFont typeface="Wingdings 3" charset="2"/>
              <a:buChar char=""/>
            </a:pPr>
            <a:endParaRPr lang="en-US" sz="2400" dirty="0"/>
          </a:p>
        </p:txBody>
      </p:sp>
      <p:pic>
        <p:nvPicPr>
          <p:cNvPr id="4" name="Picture 3">
            <a:extLst>
              <a:ext uri="{FF2B5EF4-FFF2-40B4-BE49-F238E27FC236}">
                <a16:creationId xmlns:a16="http://schemas.microsoft.com/office/drawing/2014/main" id="{6CE2B208-9E17-444B-94EF-44BEEBF73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43" y="2222924"/>
            <a:ext cx="3264559" cy="3494562"/>
          </a:xfrm>
          <a:prstGeom prst="rect">
            <a:avLst/>
          </a:prstGeom>
        </p:spPr>
      </p:pic>
      <p:pic>
        <p:nvPicPr>
          <p:cNvPr id="7" name="Picture 6">
            <a:extLst>
              <a:ext uri="{FF2B5EF4-FFF2-40B4-BE49-F238E27FC236}">
                <a16:creationId xmlns:a16="http://schemas.microsoft.com/office/drawing/2014/main" id="{006A1E9F-E8FA-407A-A637-A3AB8DA31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615" y="3611938"/>
            <a:ext cx="3976503" cy="1496181"/>
          </a:xfrm>
          <a:prstGeom prst="rect">
            <a:avLst/>
          </a:prstGeom>
        </p:spPr>
      </p:pic>
      <p:cxnSp>
        <p:nvCxnSpPr>
          <p:cNvPr id="9" name="Straight Connector 8">
            <a:extLst>
              <a:ext uri="{FF2B5EF4-FFF2-40B4-BE49-F238E27FC236}">
                <a16:creationId xmlns:a16="http://schemas.microsoft.com/office/drawing/2014/main" id="{741E7386-5604-4018-9683-225AB13DD03A}"/>
              </a:ext>
            </a:extLst>
          </p:cNvPr>
          <p:cNvCxnSpPr>
            <a:cxnSpLocks/>
          </p:cNvCxnSpPr>
          <p:nvPr/>
        </p:nvCxnSpPr>
        <p:spPr>
          <a:xfrm>
            <a:off x="3854108" y="2529523"/>
            <a:ext cx="0" cy="391278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3E34FF-6C97-4B7F-BDE4-EC0CE3567714}"/>
              </a:ext>
            </a:extLst>
          </p:cNvPr>
          <p:cNvSpPr txBox="1"/>
          <p:nvPr/>
        </p:nvSpPr>
        <p:spPr>
          <a:xfrm>
            <a:off x="343187" y="5978049"/>
            <a:ext cx="4284934" cy="369332"/>
          </a:xfrm>
          <a:prstGeom prst="rect">
            <a:avLst/>
          </a:prstGeom>
          <a:noFill/>
        </p:spPr>
        <p:txBody>
          <a:bodyPr wrap="square" rtlCol="0">
            <a:spAutoFit/>
          </a:bodyPr>
          <a:lstStyle/>
          <a:p>
            <a:r>
              <a:rPr lang="en-US" dirty="0"/>
              <a:t>rising-edge triggered D Flip-Flop</a:t>
            </a:r>
          </a:p>
        </p:txBody>
      </p:sp>
      <p:sp>
        <p:nvSpPr>
          <p:cNvPr id="13" name="TextBox 12">
            <a:extLst>
              <a:ext uri="{FF2B5EF4-FFF2-40B4-BE49-F238E27FC236}">
                <a16:creationId xmlns:a16="http://schemas.microsoft.com/office/drawing/2014/main" id="{4FAADBB0-413C-422C-B768-C00378B7514D}"/>
              </a:ext>
            </a:extLst>
          </p:cNvPr>
          <p:cNvSpPr txBox="1"/>
          <p:nvPr/>
        </p:nvSpPr>
        <p:spPr>
          <a:xfrm>
            <a:off x="3938616" y="5795973"/>
            <a:ext cx="3850718" cy="646331"/>
          </a:xfrm>
          <a:prstGeom prst="rect">
            <a:avLst/>
          </a:prstGeom>
          <a:noFill/>
        </p:spPr>
        <p:txBody>
          <a:bodyPr wrap="square" rtlCol="0">
            <a:spAutoFit/>
          </a:bodyPr>
          <a:lstStyle/>
          <a:p>
            <a:r>
              <a:rPr lang="en-US" dirty="0"/>
              <a:t>falling-edge triggered Master-Slave D Flip-Flop</a:t>
            </a:r>
          </a:p>
        </p:txBody>
      </p:sp>
    </p:spTree>
    <p:extLst>
      <p:ext uri="{BB962C8B-B14F-4D97-AF65-F5344CB8AC3E}">
        <p14:creationId xmlns:p14="http://schemas.microsoft.com/office/powerpoint/2010/main" val="638996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More Latches and Flip-Flops</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19034" y="1433542"/>
            <a:ext cx="7251029"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t>T Flip-Flop:</a:t>
            </a:r>
          </a:p>
          <a:p>
            <a:pPr marL="800280" lvl="1" indent="-342720" algn="just">
              <a:spcBef>
                <a:spcPts val="1001"/>
              </a:spcBef>
              <a:buClr>
                <a:srgbClr val="90C226"/>
              </a:buClr>
              <a:buSzPct val="80000"/>
              <a:buFont typeface="Wingdings 3" charset="2"/>
              <a:buChar char=""/>
            </a:pPr>
            <a:r>
              <a:rPr lang="en-US" sz="2000" dirty="0"/>
              <a:t>Has only one input, called “T”</a:t>
            </a:r>
          </a:p>
          <a:p>
            <a:pPr marL="800280" lvl="1" indent="-342720" algn="just">
              <a:spcBef>
                <a:spcPts val="1001"/>
              </a:spcBef>
              <a:buClr>
                <a:srgbClr val="90C226"/>
              </a:buClr>
              <a:buSzPct val="80000"/>
              <a:buFont typeface="Wingdings 3" charset="2"/>
              <a:buChar char=""/>
            </a:pPr>
            <a:r>
              <a:rPr lang="en-US" sz="2000" dirty="0"/>
              <a:t>If ‘T’ is LOW, the output holds the state.</a:t>
            </a:r>
          </a:p>
          <a:p>
            <a:pPr marL="800280" lvl="1" indent="-342720" algn="just">
              <a:spcBef>
                <a:spcPts val="1001"/>
              </a:spcBef>
              <a:buClr>
                <a:srgbClr val="90C226"/>
              </a:buClr>
              <a:buSzPct val="80000"/>
              <a:buFont typeface="Wingdings 3" charset="2"/>
              <a:buChar char=""/>
            </a:pPr>
            <a:r>
              <a:rPr lang="en-US" sz="2000" dirty="0"/>
              <a:t>If ‘T’ is HIGH, the output toggles.</a:t>
            </a:r>
          </a:p>
          <a:p>
            <a:pPr marL="343080" indent="-342720" algn="just">
              <a:spcBef>
                <a:spcPts val="1001"/>
              </a:spcBef>
              <a:buClr>
                <a:srgbClr val="90C226"/>
              </a:buClr>
              <a:buSzPct val="80000"/>
              <a:buFont typeface="Wingdings 3" charset="2"/>
              <a:buChar char=""/>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F8EA345-7DFD-4A3F-8971-B9A93085B06B}"/>
              </a:ext>
            </a:extLst>
          </p:cNvPr>
          <p:cNvSpPr txBox="1"/>
          <p:nvPr/>
        </p:nvSpPr>
        <p:spPr>
          <a:xfrm>
            <a:off x="5231950" y="6031470"/>
            <a:ext cx="2238113" cy="369332"/>
          </a:xfrm>
          <a:prstGeom prst="rect">
            <a:avLst/>
          </a:prstGeom>
          <a:noFill/>
        </p:spPr>
        <p:txBody>
          <a:bodyPr wrap="none" rtlCol="0">
            <a:spAutoFit/>
          </a:bodyPr>
          <a:lstStyle/>
          <a:p>
            <a:r>
              <a:rPr lang="en-US" dirty="0"/>
              <a:t>Characteristic table</a:t>
            </a:r>
          </a:p>
        </p:txBody>
      </p:sp>
      <p:pic>
        <p:nvPicPr>
          <p:cNvPr id="7" name="Picture 6">
            <a:extLst>
              <a:ext uri="{FF2B5EF4-FFF2-40B4-BE49-F238E27FC236}">
                <a16:creationId xmlns:a16="http://schemas.microsoft.com/office/drawing/2014/main" id="{56EBA99B-BA4C-40B4-978B-3138B0544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952" y="4024090"/>
            <a:ext cx="2981244" cy="2082220"/>
          </a:xfrm>
          <a:prstGeom prst="rect">
            <a:avLst/>
          </a:prstGeom>
        </p:spPr>
      </p:pic>
      <p:pic>
        <p:nvPicPr>
          <p:cNvPr id="10" name="Picture 9">
            <a:extLst>
              <a:ext uri="{FF2B5EF4-FFF2-40B4-BE49-F238E27FC236}">
                <a16:creationId xmlns:a16="http://schemas.microsoft.com/office/drawing/2014/main" id="{D0FB4DE6-B014-4B9F-857B-48AEF750C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12" y="4024090"/>
            <a:ext cx="3907465" cy="2078972"/>
          </a:xfrm>
          <a:prstGeom prst="rect">
            <a:avLst/>
          </a:prstGeom>
        </p:spPr>
      </p:pic>
    </p:spTree>
    <p:extLst>
      <p:ext uri="{BB962C8B-B14F-4D97-AF65-F5344CB8AC3E}">
        <p14:creationId xmlns:p14="http://schemas.microsoft.com/office/powerpoint/2010/main" val="18690762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More Latches and Flip-Flops</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470756"/>
            <a:ext cx="7251029"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t>‘D’ and ‘T’ Flip-Flop using J-K Flip Flop:</a:t>
            </a:r>
          </a:p>
          <a:p>
            <a:pPr marL="343080" indent="-342720" algn="just">
              <a:spcBef>
                <a:spcPts val="1001"/>
              </a:spcBef>
              <a:buClr>
                <a:srgbClr val="90C226"/>
              </a:buClr>
              <a:buSzPct val="80000"/>
              <a:buFont typeface="Wingdings 3" charset="2"/>
              <a:buChar char=""/>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F8EA345-7DFD-4A3F-8971-B9A93085B06B}"/>
              </a:ext>
            </a:extLst>
          </p:cNvPr>
          <p:cNvSpPr txBox="1"/>
          <p:nvPr/>
        </p:nvSpPr>
        <p:spPr>
          <a:xfrm>
            <a:off x="580206" y="4833849"/>
            <a:ext cx="3203121" cy="369332"/>
          </a:xfrm>
          <a:prstGeom prst="rect">
            <a:avLst/>
          </a:prstGeom>
          <a:noFill/>
        </p:spPr>
        <p:txBody>
          <a:bodyPr wrap="none" rtlCol="0">
            <a:spAutoFit/>
          </a:bodyPr>
          <a:lstStyle/>
          <a:p>
            <a:r>
              <a:rPr lang="en-US" dirty="0"/>
              <a:t>D Flip-Flop with J-K Flip-Flop</a:t>
            </a:r>
          </a:p>
        </p:txBody>
      </p:sp>
      <p:sp>
        <p:nvSpPr>
          <p:cNvPr id="12" name="TextBox 11">
            <a:extLst>
              <a:ext uri="{FF2B5EF4-FFF2-40B4-BE49-F238E27FC236}">
                <a16:creationId xmlns:a16="http://schemas.microsoft.com/office/drawing/2014/main" id="{517EA6AF-CE67-4DDE-BA4F-C5A37B1518C0}"/>
              </a:ext>
            </a:extLst>
          </p:cNvPr>
          <p:cNvSpPr txBox="1"/>
          <p:nvPr/>
        </p:nvSpPr>
        <p:spPr>
          <a:xfrm>
            <a:off x="4717718" y="4833849"/>
            <a:ext cx="3203121" cy="369332"/>
          </a:xfrm>
          <a:prstGeom prst="rect">
            <a:avLst/>
          </a:prstGeom>
          <a:noFill/>
        </p:spPr>
        <p:txBody>
          <a:bodyPr wrap="none" rtlCol="0">
            <a:spAutoFit/>
          </a:bodyPr>
          <a:lstStyle/>
          <a:p>
            <a:r>
              <a:rPr lang="en-US" dirty="0"/>
              <a:t>T Flip-Flop with J-K Flip-Flop</a:t>
            </a:r>
          </a:p>
        </p:txBody>
      </p:sp>
      <p:pic>
        <p:nvPicPr>
          <p:cNvPr id="11" name="Picture 10">
            <a:extLst>
              <a:ext uri="{FF2B5EF4-FFF2-40B4-BE49-F238E27FC236}">
                <a16:creationId xmlns:a16="http://schemas.microsoft.com/office/drawing/2014/main" id="{51780B61-AECF-4553-BBBD-59E956B85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1" y="3080398"/>
            <a:ext cx="4157450" cy="1479033"/>
          </a:xfrm>
          <a:prstGeom prst="rect">
            <a:avLst/>
          </a:prstGeom>
        </p:spPr>
      </p:pic>
      <p:pic>
        <p:nvPicPr>
          <p:cNvPr id="14" name="Picture 13">
            <a:extLst>
              <a:ext uri="{FF2B5EF4-FFF2-40B4-BE49-F238E27FC236}">
                <a16:creationId xmlns:a16="http://schemas.microsoft.com/office/drawing/2014/main" id="{A108D9EB-22C4-46A0-9318-05F10B0F4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306" y="3071493"/>
            <a:ext cx="4023944" cy="1470524"/>
          </a:xfrm>
          <a:prstGeom prst="rect">
            <a:avLst/>
          </a:prstGeom>
        </p:spPr>
      </p:pic>
    </p:spTree>
    <p:extLst>
      <p:ext uri="{BB962C8B-B14F-4D97-AF65-F5344CB8AC3E}">
        <p14:creationId xmlns:p14="http://schemas.microsoft.com/office/powerpoint/2010/main" val="28907225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More Latches and Flip-Flops</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470756"/>
            <a:ext cx="7251029"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t>J-K Flip-Flop IC pinout diagram:</a:t>
            </a:r>
          </a:p>
          <a:p>
            <a:pPr marL="343080" indent="-342720" algn="just">
              <a:spcBef>
                <a:spcPts val="1001"/>
              </a:spcBef>
              <a:buClr>
                <a:srgbClr val="90C226"/>
              </a:buClr>
              <a:buSzPct val="80000"/>
              <a:buFont typeface="Wingdings 3" charset="2"/>
              <a:buChar char=""/>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4CF781AC-A78D-4AB3-AE66-061DAF414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25" y="2557316"/>
            <a:ext cx="3619654" cy="2954505"/>
          </a:xfrm>
          <a:prstGeom prst="rect">
            <a:avLst/>
          </a:prstGeom>
        </p:spPr>
      </p:pic>
      <p:pic>
        <p:nvPicPr>
          <p:cNvPr id="6" name="Picture 5">
            <a:extLst>
              <a:ext uri="{FF2B5EF4-FFF2-40B4-BE49-F238E27FC236}">
                <a16:creationId xmlns:a16="http://schemas.microsoft.com/office/drawing/2014/main" id="{69009AD5-7156-4FAB-98EF-E127C3A93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983" y="2637610"/>
            <a:ext cx="4219107" cy="2816253"/>
          </a:xfrm>
          <a:prstGeom prst="rect">
            <a:avLst/>
          </a:prstGeom>
        </p:spPr>
      </p:pic>
    </p:spTree>
    <p:extLst>
      <p:ext uri="{BB962C8B-B14F-4D97-AF65-F5344CB8AC3E}">
        <p14:creationId xmlns:p14="http://schemas.microsoft.com/office/powerpoint/2010/main" val="40230602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Timing Diagram</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470756"/>
            <a:ext cx="7653981"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A </a:t>
            </a:r>
            <a:r>
              <a:rPr lang="en-US" sz="2400" b="1" dirty="0">
                <a:solidFill>
                  <a:srgbClr val="222222"/>
                </a:solidFill>
                <a:latin typeface="Arial" panose="020B0604020202020204" pitchFamily="34" charset="0"/>
              </a:rPr>
              <a:t>digital timing diagram</a:t>
            </a:r>
            <a:r>
              <a:rPr lang="en-US" sz="2400" dirty="0">
                <a:solidFill>
                  <a:srgbClr val="222222"/>
                </a:solidFill>
                <a:latin typeface="Arial" panose="020B0604020202020204" pitchFamily="34" charset="0"/>
              </a:rPr>
              <a:t> is a representation of a set of signals in the time domain.</a:t>
            </a:r>
          </a:p>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We can represent the Flip-Flops using their timing diagram-</a:t>
            </a:r>
          </a:p>
          <a:p>
            <a:pPr marL="800280" lvl="1"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Normally, one of the signals is the clock signal.</a:t>
            </a:r>
          </a:p>
          <a:p>
            <a:pPr marL="800280" lvl="1"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Other signals are the inputs and the outputs.</a:t>
            </a:r>
          </a:p>
          <a:p>
            <a:pPr marL="800280" lvl="1"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The relation between the input and the output can be determined.</a:t>
            </a:r>
          </a:p>
          <a:p>
            <a:pPr marL="800280" lvl="1"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The triggering characteristics can also be known-</a:t>
            </a:r>
          </a:p>
          <a:p>
            <a:pPr marL="1257480" lvl="2"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Level triggered or edge triggered.</a:t>
            </a:r>
          </a:p>
          <a:p>
            <a:pPr marL="1257480" lvl="2" indent="-342720" algn="just">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Rising or falling edge triggered.</a:t>
            </a:r>
          </a:p>
          <a:p>
            <a:pPr marL="800280" lvl="1" indent="-342720" algn="just">
              <a:spcBef>
                <a:spcPts val="1001"/>
              </a:spcBef>
              <a:buClr>
                <a:srgbClr val="90C226"/>
              </a:buClr>
              <a:buSzPct val="80000"/>
              <a:buFont typeface="Wingdings 3" charset="2"/>
              <a:buChar char=""/>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992918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Timing Diagram</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534551"/>
            <a:ext cx="7653981"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Example:</a:t>
            </a:r>
          </a:p>
          <a:p>
            <a:pPr marL="360" algn="just">
              <a:lnSpc>
                <a:spcPct val="100000"/>
              </a:lnSpc>
              <a:spcBef>
                <a:spcPts val="1001"/>
              </a:spcBef>
              <a:buClr>
                <a:srgbClr val="90C226"/>
              </a:buClr>
              <a:buSzPct val="80000"/>
            </a:pPr>
            <a:r>
              <a:rPr lang="en-US" sz="2400" dirty="0">
                <a:solidFill>
                  <a:srgbClr val="222222"/>
                </a:solidFill>
                <a:latin typeface="Arial" panose="020B0604020202020204" pitchFamily="34" charset="0"/>
              </a:rPr>
              <a:t>  Timing diagram of a falling edge triggered JK flip-flop</a:t>
            </a:r>
          </a:p>
          <a:p>
            <a:pPr marL="800280" lvl="1" indent="-342720" algn="just">
              <a:spcBef>
                <a:spcPts val="1001"/>
              </a:spcBef>
              <a:buClr>
                <a:srgbClr val="90C226"/>
              </a:buClr>
              <a:buSzPct val="80000"/>
              <a:buFont typeface="Wingdings 3" charset="2"/>
              <a:buChar char=""/>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8259299-A89C-4911-800A-827491427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42" y="2701687"/>
            <a:ext cx="5502386" cy="3832019"/>
          </a:xfrm>
          <a:prstGeom prst="rect">
            <a:avLst/>
          </a:prstGeom>
        </p:spPr>
      </p:pic>
    </p:spTree>
    <p:extLst>
      <p:ext uri="{BB962C8B-B14F-4D97-AF65-F5344CB8AC3E}">
        <p14:creationId xmlns:p14="http://schemas.microsoft.com/office/powerpoint/2010/main" val="2464035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Shape 1"/>
          <p:cNvSpPr txBox="1"/>
          <p:nvPr/>
        </p:nvSpPr>
        <p:spPr>
          <a:xfrm>
            <a:off x="517356" y="472320"/>
            <a:ext cx="6842520" cy="1320480"/>
          </a:xfrm>
          <a:prstGeom prst="rect">
            <a:avLst/>
          </a:prstGeom>
          <a:noFill/>
          <a:ln>
            <a:noFill/>
          </a:ln>
        </p:spPr>
        <p:txBody>
          <a:bodyPr/>
          <a:lstStyle/>
          <a:p>
            <a:pPr>
              <a:lnSpc>
                <a:spcPct val="100000"/>
              </a:lnSpc>
            </a:pPr>
            <a:r>
              <a:rPr lang="en-US" sz="3600" spc="-1" dirty="0">
                <a:solidFill>
                  <a:srgbClr val="90C226"/>
                </a:solidFill>
                <a:uFill>
                  <a:solidFill>
                    <a:srgbClr val="FFFFFF"/>
                  </a:solidFill>
                </a:uFill>
                <a:latin typeface="Trebuchet MS"/>
              </a:rPr>
              <a:t>Generating Clock Pulse</a:t>
            </a:r>
            <a:endParaRPr lang="en-US" sz="3600" b="0" strike="noStrike" spc="-1" dirty="0">
              <a:solidFill>
                <a:srgbClr val="000000"/>
              </a:solidFill>
              <a:uFill>
                <a:solidFill>
                  <a:srgbClr val="FFFFFF"/>
                </a:solidFill>
              </a:uFill>
              <a:latin typeface="Trebuchet MS"/>
            </a:endParaRPr>
          </a:p>
        </p:txBody>
      </p:sp>
      <p:sp>
        <p:nvSpPr>
          <p:cNvPr id="116" name="TextShape 2"/>
          <p:cNvSpPr txBox="1"/>
          <p:nvPr/>
        </p:nvSpPr>
        <p:spPr>
          <a:xfrm>
            <a:off x="203086" y="1534551"/>
            <a:ext cx="7653981" cy="4316090"/>
          </a:xfrm>
          <a:prstGeom prst="rect">
            <a:avLst/>
          </a:prstGeom>
          <a:noFill/>
          <a:ln>
            <a:noFill/>
          </a:ln>
        </p:spPr>
        <p:txBody>
          <a:bodyPr/>
          <a:lstStyle/>
          <a:p>
            <a:pPr marL="343080" indent="-342720" algn="just">
              <a:lnSpc>
                <a:spcPct val="100000"/>
              </a:lnSpc>
              <a:spcBef>
                <a:spcPts val="1001"/>
              </a:spcBef>
              <a:buClr>
                <a:srgbClr val="90C226"/>
              </a:buClr>
              <a:buSzPct val="80000"/>
              <a:buFont typeface="Wingdings 3" charset="2"/>
              <a:buChar char=""/>
            </a:pPr>
            <a:r>
              <a:rPr lang="en-US" sz="2400" dirty="0">
                <a:solidFill>
                  <a:srgbClr val="222222"/>
                </a:solidFill>
                <a:latin typeface="Arial" panose="020B0604020202020204" pitchFamily="34" charset="0"/>
              </a:rPr>
              <a:t>We’ll use our function generator in the lab to generate the clock pulse.</a:t>
            </a:r>
          </a:p>
          <a:p>
            <a:pPr marL="457560" lvl="1" algn="just">
              <a:spcBef>
                <a:spcPts val="1001"/>
              </a:spcBef>
              <a:buClr>
                <a:srgbClr val="90C226"/>
              </a:buClr>
              <a:buSzPct val="80000"/>
            </a:pPr>
            <a:endParaRPr lang="en-US" sz="2400" dirty="0"/>
          </a:p>
        </p:txBody>
      </p:sp>
      <p:sp>
        <p:nvSpPr>
          <p:cNvPr id="4" name="Rectangle 1">
            <a:extLst>
              <a:ext uri="{FF2B5EF4-FFF2-40B4-BE49-F238E27FC236}">
                <a16:creationId xmlns:a16="http://schemas.microsoft.com/office/drawing/2014/main" id="{483D7F97-B555-475A-B4E9-3CC07D944026}"/>
              </a:ext>
            </a:extLst>
          </p:cNvPr>
          <p:cNvSpPr>
            <a:spLocks noChangeArrowheads="1"/>
          </p:cNvSpPr>
          <p:nvPr/>
        </p:nvSpPr>
        <p:spPr bwMode="auto">
          <a:xfrm>
            <a:off x="-1344992" y="4220390"/>
            <a:ext cx="73030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0C10810F-128C-4C4C-9506-218A0024E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0857"/>
            <a:ext cx="9144000" cy="3826658"/>
          </a:xfrm>
          <a:prstGeom prst="rect">
            <a:avLst/>
          </a:prstGeom>
        </p:spPr>
      </p:pic>
    </p:spTree>
    <p:extLst>
      <p:ext uri="{BB962C8B-B14F-4D97-AF65-F5344CB8AC3E}">
        <p14:creationId xmlns:p14="http://schemas.microsoft.com/office/powerpoint/2010/main" val="13856802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6192</TotalTime>
  <Words>593</Words>
  <Application>Microsoft Office PowerPoint</Application>
  <PresentationFormat>On-screen Show (4:3)</PresentationFormat>
  <Paragraphs>116</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DejaVu Sans</vt:lpstr>
      <vt:lpstr>Harrington</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Design Laboratory</dc:title>
  <dc:subject/>
  <dc:creator>hp</dc:creator>
  <dc:description/>
  <cp:lastModifiedBy>Hasib</cp:lastModifiedBy>
  <cp:revision>491</cp:revision>
  <dcterms:created xsi:type="dcterms:W3CDTF">2011-08-27T12:42:26Z</dcterms:created>
  <dcterms:modified xsi:type="dcterms:W3CDTF">2017-11-16T04:17:47Z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21</vt:i4>
  </property>
</Properties>
</file>