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3" r:id="rId1"/>
  </p:sldMasterIdLst>
  <p:notesMasterIdLst>
    <p:notesMasterId r:id="rId19"/>
  </p:notesMasterIdLst>
  <p:sldIdLst>
    <p:sldId id="256" r:id="rId2"/>
    <p:sldId id="298" r:id="rId3"/>
    <p:sldId id="315" r:id="rId4"/>
    <p:sldId id="327" r:id="rId5"/>
    <p:sldId id="328" r:id="rId6"/>
    <p:sldId id="329" r:id="rId7"/>
    <p:sldId id="330" r:id="rId8"/>
    <p:sldId id="316" r:id="rId9"/>
    <p:sldId id="337" r:id="rId10"/>
    <p:sldId id="317" r:id="rId11"/>
    <p:sldId id="331" r:id="rId12"/>
    <p:sldId id="333" r:id="rId13"/>
    <p:sldId id="332" r:id="rId14"/>
    <p:sldId id="334" r:id="rId15"/>
    <p:sldId id="335" r:id="rId16"/>
    <p:sldId id="336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5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10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10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11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12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6A0312D-A6B4-412D-A743-D043E5567ECE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6152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F35A5CC-BFA4-4C90-9E68-57CC03AB8DC5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422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218236B-4092-4C62-9A7C-425553BA4008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17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128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298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096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0713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168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5574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238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692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161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83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016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125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9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885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811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486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Fall2011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9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 Introduction to Verilog</a:t>
            </a:r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4149ECB9-6ECF-4F50-8B9E-C81909CE9BEA}" type="slidenum">
              <a:rPr lang="en-US" sz="900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en-US" sz="9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176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26@umb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nkitb1@umbc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ate_transition_table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ate_transition_tabl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en.wikipedia.org/wiki/State_transition_tabl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play-hookey.com/digital/sequential/rs_nand_flip-flop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07640" y="980640"/>
            <a:ext cx="7920360" cy="2599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University of Maryland Baltimore County</a:t>
            </a:r>
            <a:br>
              <a:rPr dirty="0"/>
            </a:br>
            <a:r>
              <a:rPr lang="en-US" sz="2000" b="1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Department of Computer Science and Electrical Engineering</a:t>
            </a:r>
            <a:br>
              <a:rPr dirty="0"/>
            </a:br>
            <a:r>
              <a:rPr lang="en-US" sz="20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 </a:t>
            </a:r>
            <a:br>
              <a:rPr dirty="0"/>
            </a:br>
            <a:r>
              <a:rPr lang="en-US" sz="20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CMPE 212</a:t>
            </a:r>
            <a:r>
              <a:rPr lang="en-US" sz="2000" b="1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en-US" sz="20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Laboratory (Discussion 10)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215280" y="3700362"/>
            <a:ext cx="8928720" cy="2952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109800">
              <a:lnSpc>
                <a:spcPct val="100000"/>
              </a:lnSpc>
              <a:spcBef>
                <a:spcPts val="1001"/>
              </a:spcBef>
            </a:pP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400" b="0" strike="noStrike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Hasib Hasan 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u="sng" strike="noStrike" spc="-1" dirty="0">
                <a:solidFill>
                  <a:srgbClr val="CCE49D"/>
                </a:solidFill>
                <a:uFill>
                  <a:solidFill>
                    <a:srgbClr val="FFFFFF"/>
                  </a:solidFill>
                </a:uFill>
                <a:latin typeface="Trebuchet MS"/>
                <a:hlinkClick r:id="rId3"/>
              </a:rPr>
              <a:t>ha26@umbc.edu</a:t>
            </a:r>
            <a:endParaRPr lang="en-US" sz="1800" b="0" u="sng" strike="noStrike" spc="-1" dirty="0">
              <a:solidFill>
                <a:srgbClr val="CCE49D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200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</a:rPr>
              <a:t>Edward Hanson</a:t>
            </a:r>
            <a:endParaRPr lang="en-US" sz="2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u="sng" spc="-1" dirty="0">
                <a:solidFill>
                  <a:srgbClr val="C0E474"/>
                </a:solidFill>
                <a:uFill>
                  <a:solidFill>
                    <a:srgbClr val="FFFFFF"/>
                  </a:solidFill>
                </a:uFill>
              </a:rPr>
              <a:t>ehanson1@umbc.edu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en-US" sz="2200" b="0" strike="noStrike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Ankit </a:t>
            </a:r>
            <a:r>
              <a:rPr lang="en-US" sz="2200" b="0" strike="noStrike" spc="-1" dirty="0" err="1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Baingane</a:t>
            </a:r>
            <a:r>
              <a:rPr lang="en-US" sz="2200" b="0" strike="noStrike" spc="-1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endParaRPr lang="en-US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Arial"/>
              <a:buChar char="•"/>
            </a:pPr>
            <a:r>
              <a:rPr lang="en-US" sz="1800" b="0" u="sng" strike="noStrike" spc="-1" dirty="0">
                <a:solidFill>
                  <a:srgbClr val="CCE49D"/>
                </a:solidFill>
                <a:uFill>
                  <a:solidFill>
                    <a:srgbClr val="FFFFFF"/>
                  </a:solidFill>
                </a:uFill>
                <a:latin typeface="Trebuchet MS"/>
                <a:hlinkClick r:id="rId4"/>
              </a:rPr>
              <a:t>ankitb1@umbc.edu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73418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JK Latch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362159" y="1413165"/>
            <a:ext cx="7137599" cy="431227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NeueHaasGroteskText W01"/>
              </a:rPr>
              <a:t>Was developed to overcome the problem in “not allowed” inputs of an S-R Latch.</a:t>
            </a: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NeueHaasGroteskText W01"/>
              </a:rPr>
              <a:t>Now, we have made that “not allowed” input to toggle the previous output.</a:t>
            </a: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6A223600-8CC0-44B7-900F-B6EEA19C8FA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783645"/>
                  </p:ext>
                </p:extLst>
              </p:nvPr>
            </p:nvGraphicFramePr>
            <p:xfrm>
              <a:off x="4572000" y="2736717"/>
              <a:ext cx="3703743" cy="2185880"/>
            </p:xfrm>
            <a:graphic>
              <a:graphicData uri="http://schemas.openxmlformats.org/drawingml/2006/table">
                <a:tbl>
                  <a:tblPr/>
                  <a:tblGrid>
                    <a:gridCol w="704678">
                      <a:extLst>
                        <a:ext uri="{9D8B030D-6E8A-4147-A177-3AD203B41FA5}">
                          <a16:colId xmlns:a16="http://schemas.microsoft.com/office/drawing/2014/main" val="519151284"/>
                        </a:ext>
                      </a:extLst>
                    </a:gridCol>
                    <a:gridCol w="671120">
                      <a:extLst>
                        <a:ext uri="{9D8B030D-6E8A-4147-A177-3AD203B41FA5}">
                          <a16:colId xmlns:a16="http://schemas.microsoft.com/office/drawing/2014/main" val="2409287787"/>
                        </a:ext>
                      </a:extLst>
                    </a:gridCol>
                    <a:gridCol w="977317">
                      <a:extLst>
                        <a:ext uri="{9D8B030D-6E8A-4147-A177-3AD203B41FA5}">
                          <a16:colId xmlns:a16="http://schemas.microsoft.com/office/drawing/2014/main" val="3656584773"/>
                        </a:ext>
                      </a:extLst>
                    </a:gridCol>
                    <a:gridCol w="1350628">
                      <a:extLst>
                        <a:ext uri="{9D8B030D-6E8A-4147-A177-3AD203B41FA5}">
                          <a16:colId xmlns:a16="http://schemas.microsoft.com/office/drawing/2014/main" val="608790327"/>
                        </a:ext>
                      </a:extLst>
                    </a:gridCol>
                  </a:tblGrid>
                  <a:tr h="3946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>
                              <a:effectLst/>
                            </a:rPr>
                            <a:t>J</a:t>
                          </a:r>
                          <a:endParaRPr lang="en-US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>
                              <a:effectLst/>
                            </a:rPr>
                            <a:t>K</a:t>
                          </a:r>
                          <a:endParaRPr lang="en-US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>
                              <a:effectLst/>
                            </a:rPr>
                            <a:t>Q</a:t>
                          </a:r>
                          <a:r>
                            <a:rPr lang="en-US" b="1" baseline="-25000">
                              <a:effectLst/>
                            </a:rPr>
                            <a:t>next</a:t>
                          </a:r>
                          <a:endParaRPr lang="en-US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>
                              <a:effectLst/>
                            </a:rPr>
                            <a:t>Comment</a:t>
                          </a:r>
                          <a:endParaRPr lang="en-US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45824460"/>
                      </a:ext>
                    </a:extLst>
                  </a:tr>
                  <a:tr h="447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Q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effectLst/>
                            </a:rPr>
                            <a:t>Hold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2129369"/>
                      </a:ext>
                    </a:extLst>
                  </a:tr>
                  <a:tr h="447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effectLst/>
                            </a:rPr>
                            <a:t>Reset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60339209"/>
                      </a:ext>
                    </a:extLst>
                  </a:tr>
                  <a:tr h="447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>
                              <a:effectLst/>
                            </a:rPr>
                            <a:t>Set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657836"/>
                      </a:ext>
                    </a:extLst>
                  </a:tr>
                  <a:tr h="4483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𝑸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effectLst/>
                            </a:rPr>
                            <a:t>Toggle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4208361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6A223600-8CC0-44B7-900F-B6EEA19C8FA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783645"/>
                  </p:ext>
                </p:extLst>
              </p:nvPr>
            </p:nvGraphicFramePr>
            <p:xfrm>
              <a:off x="4572000" y="2736717"/>
              <a:ext cx="3703743" cy="2185880"/>
            </p:xfrm>
            <a:graphic>
              <a:graphicData uri="http://schemas.openxmlformats.org/drawingml/2006/table">
                <a:tbl>
                  <a:tblPr/>
                  <a:tblGrid>
                    <a:gridCol w="704678">
                      <a:extLst>
                        <a:ext uri="{9D8B030D-6E8A-4147-A177-3AD203B41FA5}">
                          <a16:colId xmlns:a16="http://schemas.microsoft.com/office/drawing/2014/main" val="519151284"/>
                        </a:ext>
                      </a:extLst>
                    </a:gridCol>
                    <a:gridCol w="671120">
                      <a:extLst>
                        <a:ext uri="{9D8B030D-6E8A-4147-A177-3AD203B41FA5}">
                          <a16:colId xmlns:a16="http://schemas.microsoft.com/office/drawing/2014/main" val="2409287787"/>
                        </a:ext>
                      </a:extLst>
                    </a:gridCol>
                    <a:gridCol w="977317">
                      <a:extLst>
                        <a:ext uri="{9D8B030D-6E8A-4147-A177-3AD203B41FA5}">
                          <a16:colId xmlns:a16="http://schemas.microsoft.com/office/drawing/2014/main" val="3656584773"/>
                        </a:ext>
                      </a:extLst>
                    </a:gridCol>
                    <a:gridCol w="1350628">
                      <a:extLst>
                        <a:ext uri="{9D8B030D-6E8A-4147-A177-3AD203B41FA5}">
                          <a16:colId xmlns:a16="http://schemas.microsoft.com/office/drawing/2014/main" val="608790327"/>
                        </a:ext>
                      </a:extLst>
                    </a:gridCol>
                  </a:tblGrid>
                  <a:tr h="3946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>
                              <a:effectLst/>
                            </a:rPr>
                            <a:t>J</a:t>
                          </a:r>
                          <a:endParaRPr lang="en-US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>
                              <a:effectLst/>
                            </a:rPr>
                            <a:t>K</a:t>
                          </a:r>
                          <a:endParaRPr lang="en-US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>
                              <a:effectLst/>
                            </a:rPr>
                            <a:t>Q</a:t>
                          </a:r>
                          <a:r>
                            <a:rPr lang="en-US" b="1" baseline="-25000">
                              <a:effectLst/>
                            </a:rPr>
                            <a:t>next</a:t>
                          </a:r>
                          <a:endParaRPr lang="en-US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>
                              <a:effectLst/>
                            </a:rPr>
                            <a:t>Comment</a:t>
                          </a:r>
                          <a:endParaRPr lang="en-US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45824460"/>
                      </a:ext>
                    </a:extLst>
                  </a:tr>
                  <a:tr h="447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Q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effectLst/>
                            </a:rPr>
                            <a:t>Hold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2129369"/>
                      </a:ext>
                    </a:extLst>
                  </a:tr>
                  <a:tr h="447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effectLst/>
                            </a:rPr>
                            <a:t>Reset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60339209"/>
                      </a:ext>
                    </a:extLst>
                  </a:tr>
                  <a:tr h="447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>
                              <a:effectLst/>
                            </a:rPr>
                            <a:t>Set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657836"/>
                      </a:ext>
                    </a:extLst>
                  </a:tr>
                  <a:tr h="4483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875" t="-390541" r="-139375" b="-108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effectLst/>
                            </a:rPr>
                            <a:t>Toggle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4208361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FAD20EA-C3D2-426B-826A-6C120A45C3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96" y="2511466"/>
            <a:ext cx="3190813" cy="248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77897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73418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Master-Slave JK Flip-Flop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293615" y="1413165"/>
            <a:ext cx="7206143" cy="431227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000" dirty="0"/>
              <a:t>When j =1, k = 1 and </a:t>
            </a:r>
            <a:r>
              <a:rPr lang="en-US" sz="2000" dirty="0" err="1"/>
              <a:t>clk</a:t>
            </a:r>
            <a:r>
              <a:rPr lang="en-US" sz="2000" dirty="0"/>
              <a:t> = 1; Q output will toggle as long as CLK is high. Thus the output will be unstable with continuously changing from HIGH to LOW. This problem is called </a:t>
            </a:r>
            <a:r>
              <a:rPr lang="en-US" sz="2000" b="1" dirty="0"/>
              <a:t>race-around</a:t>
            </a:r>
            <a:r>
              <a:rPr lang="en-US" sz="2000" dirty="0"/>
              <a:t>.</a:t>
            </a: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>
                <a:latin typeface="NeueHaasGroteskText W01"/>
              </a:rPr>
              <a:t>Race-around problem can be solved by adopting the master-slave configuration called Master-Slave J-K flip-flop.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000" dirty="0">
                <a:latin typeface="NeueHaasGroteskText W01"/>
              </a:rPr>
              <a:t>Output will only change with the trigger.</a:t>
            </a: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552614-918E-44AC-B258-A7CA59818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68" y="4101965"/>
            <a:ext cx="5755211" cy="232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745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73418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Master-Slave JK Flip-Flop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293615" y="1413165"/>
            <a:ext cx="7206143" cy="431227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NeueHaasGroteskText W01"/>
              </a:rPr>
              <a:t>Characteristic table:</a:t>
            </a: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FA7C4B-7EF6-4CF8-AE6E-A1987A7CE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98" y="2618191"/>
            <a:ext cx="6076248" cy="242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8279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73418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Characteristic table vs Excitation table</a:t>
            </a:r>
            <a:endParaRPr lang="en-US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428926" y="1891716"/>
            <a:ext cx="7206143" cy="389664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/>
              <a:t>Characteristic table: Tells you the next output state for a given set of inputs and present output state.</a:t>
            </a: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200" dirty="0"/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/>
              <a:t>Excitation table: Tells you what should be your inputs for a desired output in the next state.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/>
              <a:t>You’ll be needing them a lot in designing counters and other sequential logic circuits.</a:t>
            </a: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200" dirty="0"/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200" dirty="0"/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200" dirty="0"/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200" dirty="0"/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105790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73418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Master-Slave JK Flip-Flop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293615" y="1413165"/>
            <a:ext cx="7206143" cy="431227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NeueHaasGroteskText W01"/>
              </a:rPr>
              <a:t>Excitation table:</a:t>
            </a: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C86752-BD33-4693-8F7B-43CC0DC8D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425" y="2413267"/>
            <a:ext cx="3720370" cy="2808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1730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73418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Master-Slave JK Flip-Flop IC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293615" y="1413165"/>
            <a:ext cx="7206143" cy="431227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NeueHaasGroteskText W01"/>
              </a:rPr>
              <a:t>IC 7476:</a:t>
            </a: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0EB0CC-0ED2-457B-B30B-A9D09D0D0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982" y="2449290"/>
            <a:ext cx="4035559" cy="315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0600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73418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Master-Slave JK Flip-Flop IC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293615" y="1413165"/>
            <a:ext cx="7206143" cy="431227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>
                <a:latin typeface="NeueHaasGroteskText W01"/>
              </a:rPr>
              <a:t>IC 7476 Characteristic table:</a:t>
            </a: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>
              <a:latin typeface="NeueHaasGroteskText W01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F63027-8DDA-4BEE-BF98-78B4F631B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6" y="2094958"/>
            <a:ext cx="8674332" cy="340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1840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2"/>
          <p:cNvSpPr txBox="1"/>
          <p:nvPr/>
        </p:nvSpPr>
        <p:spPr>
          <a:xfrm>
            <a:off x="827640" y="1447920"/>
            <a:ext cx="7992360" cy="4571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63" name="CustomShape 3"/>
          <p:cNvSpPr/>
          <p:nvPr/>
        </p:nvSpPr>
        <p:spPr>
          <a:xfrm>
            <a:off x="1764163" y="2487109"/>
            <a:ext cx="445140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5400" b="1" strike="noStrike" spc="-1" dirty="0">
                <a:solidFill>
                  <a:srgbClr val="3F7819"/>
                </a:solidFill>
                <a:uFill>
                  <a:solidFill>
                    <a:srgbClr val="FFFFFF"/>
                  </a:solidFill>
                </a:uFill>
                <a:latin typeface="Harrington"/>
              </a:rPr>
              <a:t>Questions?</a:t>
            </a:r>
            <a:endParaRPr lang="en-US" sz="5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02250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Sequential Logic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190005" y="1754659"/>
            <a:ext cx="7251029" cy="397078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A type of logic circuit whose output depends not only on the present value of its input signals but also on the sequence of past inputs. Meaning, it can store a binary data.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000" dirty="0"/>
              <a:t>For example: TV remote. </a:t>
            </a:r>
          </a:p>
          <a:p>
            <a:pPr marL="343080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Applications: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In counter , shift register, flip-flops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Processor and computing units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Memory units- RAM , SSD.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/>
              <a:t>Programmable devices (Microcontrollers, PLDs, FPGA, CPLDs)</a:t>
            </a:r>
          </a:p>
          <a:p>
            <a:pPr marL="343080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87409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Basic Sequential Logic Circuit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239086" y="1610687"/>
            <a:ext cx="7140914" cy="411475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260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/>
              <a:t>S-R Latch (NOR):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0064C7-53FF-4832-AEA7-9D73A2DC1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60" y="2470688"/>
            <a:ext cx="4191000" cy="3057525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51A5A24-B719-4998-ABA3-6600A0933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669374"/>
              </p:ext>
            </p:extLst>
          </p:nvPr>
        </p:nvGraphicFramePr>
        <p:xfrm>
          <a:off x="4926091" y="2480933"/>
          <a:ext cx="3701984" cy="3047280"/>
        </p:xfrm>
        <a:graphic>
          <a:graphicData uri="http://schemas.openxmlformats.org/drawingml/2006/table">
            <a:tbl>
              <a:tblPr/>
              <a:tblGrid>
                <a:gridCol w="925496">
                  <a:extLst>
                    <a:ext uri="{9D8B030D-6E8A-4147-A177-3AD203B41FA5}">
                      <a16:colId xmlns:a16="http://schemas.microsoft.com/office/drawing/2014/main" val="729712293"/>
                    </a:ext>
                  </a:extLst>
                </a:gridCol>
                <a:gridCol w="925496">
                  <a:extLst>
                    <a:ext uri="{9D8B030D-6E8A-4147-A177-3AD203B41FA5}">
                      <a16:colId xmlns:a16="http://schemas.microsoft.com/office/drawing/2014/main" val="3722430155"/>
                    </a:ext>
                  </a:extLst>
                </a:gridCol>
                <a:gridCol w="925496">
                  <a:extLst>
                    <a:ext uri="{9D8B030D-6E8A-4147-A177-3AD203B41FA5}">
                      <a16:colId xmlns:a16="http://schemas.microsoft.com/office/drawing/2014/main" val="1100081915"/>
                    </a:ext>
                  </a:extLst>
                </a:gridCol>
                <a:gridCol w="925496">
                  <a:extLst>
                    <a:ext uri="{9D8B030D-6E8A-4147-A177-3AD203B41FA5}">
                      <a16:colId xmlns:a16="http://schemas.microsoft.com/office/drawing/2014/main" val="2239274404"/>
                    </a:ext>
                  </a:extLst>
                </a:gridCol>
              </a:tblGrid>
              <a:tr h="37026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>
                          <a:solidFill>
                            <a:srgbClr val="0B0080"/>
                          </a:solidFill>
                          <a:effectLst/>
                          <a:hlinkClick r:id="rId3" tooltip="State transition table"/>
                        </a:rPr>
                        <a:t>Characteristic table</a:t>
                      </a:r>
                      <a:endParaRPr lang="en-US" sz="1800" dirty="0">
                        <a:effectLst/>
                      </a:endParaRP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194143"/>
                  </a:ext>
                </a:extLst>
              </a:tr>
              <a:tr h="581386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S</a:t>
                      </a:r>
                      <a:endParaRPr lang="en-US" sz="1600">
                        <a:effectLst/>
                      </a:endParaRP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R</a:t>
                      </a:r>
                      <a:endParaRPr lang="en-US" sz="1600">
                        <a:effectLst/>
                      </a:endParaRP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Q</a:t>
                      </a:r>
                      <a:r>
                        <a:rPr lang="en-US" sz="1600" b="1" baseline="-25000">
                          <a:effectLst/>
                        </a:rPr>
                        <a:t>next</a:t>
                      </a:r>
                      <a:endParaRPr lang="en-US" sz="1600">
                        <a:effectLst/>
                      </a:endParaRP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Action</a:t>
                      </a:r>
                      <a:endParaRPr lang="en-US" sz="1600" dirty="0">
                        <a:effectLst/>
                      </a:endParaRP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91908"/>
                  </a:ext>
                </a:extLst>
              </a:tr>
              <a:tr h="586255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Q</a:t>
                      </a: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hold state</a:t>
                      </a: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395925"/>
                  </a:ext>
                </a:extLst>
              </a:tr>
              <a:tr h="339411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reset</a:t>
                      </a: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482708"/>
                  </a:ext>
                </a:extLst>
              </a:tr>
              <a:tr h="339411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set</a:t>
                      </a: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187460"/>
                  </a:ext>
                </a:extLst>
              </a:tr>
              <a:tr h="830551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X</a:t>
                      </a: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not allowed</a:t>
                      </a:r>
                    </a:p>
                  </a:txBody>
                  <a:tcPr anchor="ctr">
                    <a:lnL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907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7313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Basic Sequential Logic Circuit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239086" y="1610687"/>
            <a:ext cx="7140914" cy="411475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260" indent="-342900" algn="just">
              <a:spcBef>
                <a:spcPts val="1001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/>
              <a:t>S-R Latch (NAND):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B2C41A-D152-42F9-85FE-6B2D1F598F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2" y="2480933"/>
            <a:ext cx="4673858" cy="2921161"/>
          </a:xfrm>
          <a:prstGeom prst="rect">
            <a:avLst/>
          </a:prstGeom>
          <a:solidFill>
            <a:schemeClr val="bg1"/>
          </a:solidFill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1FBD85FD-FB26-4621-8D5C-FD43039D61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9600459"/>
                  </p:ext>
                </p:extLst>
              </p:nvPr>
            </p:nvGraphicFramePr>
            <p:xfrm>
              <a:off x="5353688" y="2480933"/>
              <a:ext cx="3701984" cy="3126820"/>
            </p:xfrm>
            <a:graphic>
              <a:graphicData uri="http://schemas.openxmlformats.org/drawingml/2006/table">
                <a:tbl>
                  <a:tblPr/>
                  <a:tblGrid>
                    <a:gridCol w="925496">
                      <a:extLst>
                        <a:ext uri="{9D8B030D-6E8A-4147-A177-3AD203B41FA5}">
                          <a16:colId xmlns:a16="http://schemas.microsoft.com/office/drawing/2014/main" val="729712293"/>
                        </a:ext>
                      </a:extLst>
                    </a:gridCol>
                    <a:gridCol w="925496">
                      <a:extLst>
                        <a:ext uri="{9D8B030D-6E8A-4147-A177-3AD203B41FA5}">
                          <a16:colId xmlns:a16="http://schemas.microsoft.com/office/drawing/2014/main" val="3722430155"/>
                        </a:ext>
                      </a:extLst>
                    </a:gridCol>
                    <a:gridCol w="925496">
                      <a:extLst>
                        <a:ext uri="{9D8B030D-6E8A-4147-A177-3AD203B41FA5}">
                          <a16:colId xmlns:a16="http://schemas.microsoft.com/office/drawing/2014/main" val="1100081915"/>
                        </a:ext>
                      </a:extLst>
                    </a:gridCol>
                    <a:gridCol w="925496">
                      <a:extLst>
                        <a:ext uri="{9D8B030D-6E8A-4147-A177-3AD203B41FA5}">
                          <a16:colId xmlns:a16="http://schemas.microsoft.com/office/drawing/2014/main" val="2239274404"/>
                        </a:ext>
                      </a:extLst>
                    </a:gridCol>
                  </a:tblGrid>
                  <a:tr h="336135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1800" u="none" strike="noStrike" dirty="0">
                              <a:solidFill>
                                <a:srgbClr val="0B0080"/>
                              </a:solidFill>
                              <a:effectLst/>
                              <a:hlinkClick r:id="rId3" tooltip="State transition table"/>
                            </a:rPr>
                            <a:t>Characteristic table</a:t>
                          </a:r>
                          <a:endParaRPr lang="en-US" sz="1800" dirty="0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C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03194143"/>
                      </a:ext>
                    </a:extLst>
                  </a:tr>
                  <a:tr h="52779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𝑺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𝑹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1">
                              <a:effectLst/>
                            </a:rPr>
                            <a:t>Q</a:t>
                          </a:r>
                          <a:r>
                            <a:rPr lang="en-US" sz="1600" b="1" baseline="-25000">
                              <a:effectLst/>
                            </a:rPr>
                            <a:t>next</a:t>
                          </a:r>
                          <a:endParaRPr lang="en-US" sz="1600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1" dirty="0">
                              <a:effectLst/>
                            </a:rPr>
                            <a:t>Action</a:t>
                          </a:r>
                          <a:endParaRPr lang="en-US" sz="1600" dirty="0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8991908"/>
                      </a:ext>
                    </a:extLst>
                  </a:tr>
                  <a:tr h="5322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>
                              <a:effectLst/>
                            </a:rPr>
                            <a:t>Q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effectLst/>
                            </a:rPr>
                            <a:t>not allowed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2395925"/>
                      </a:ext>
                    </a:extLst>
                  </a:tr>
                  <a:tr h="3081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effectLst/>
                            </a:rPr>
                            <a:t>set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48482708"/>
                      </a:ext>
                    </a:extLst>
                  </a:tr>
                  <a:tr h="4959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effectLst/>
                            </a:rPr>
                            <a:t>reset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1187460"/>
                      </a:ext>
                    </a:extLst>
                  </a:tr>
                  <a:tr h="7539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>
                              <a:effectLst/>
                            </a:rPr>
                            <a:t>X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effectLst/>
                            </a:rPr>
                            <a:t>hold state</a:t>
                          </a:r>
                        </a:p>
                        <a:p>
                          <a:endParaRPr lang="en-US" sz="1600" dirty="0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49070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1FBD85FD-FB26-4621-8D5C-FD43039D613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19600459"/>
                  </p:ext>
                </p:extLst>
              </p:nvPr>
            </p:nvGraphicFramePr>
            <p:xfrm>
              <a:off x="5353688" y="2480933"/>
              <a:ext cx="3701984" cy="3126820"/>
            </p:xfrm>
            <a:graphic>
              <a:graphicData uri="http://schemas.openxmlformats.org/drawingml/2006/table">
                <a:tbl>
                  <a:tblPr/>
                  <a:tblGrid>
                    <a:gridCol w="925496">
                      <a:extLst>
                        <a:ext uri="{9D8B030D-6E8A-4147-A177-3AD203B41FA5}">
                          <a16:colId xmlns:a16="http://schemas.microsoft.com/office/drawing/2014/main" val="729712293"/>
                        </a:ext>
                      </a:extLst>
                    </a:gridCol>
                    <a:gridCol w="925496">
                      <a:extLst>
                        <a:ext uri="{9D8B030D-6E8A-4147-A177-3AD203B41FA5}">
                          <a16:colId xmlns:a16="http://schemas.microsoft.com/office/drawing/2014/main" val="3722430155"/>
                        </a:ext>
                      </a:extLst>
                    </a:gridCol>
                    <a:gridCol w="925496">
                      <a:extLst>
                        <a:ext uri="{9D8B030D-6E8A-4147-A177-3AD203B41FA5}">
                          <a16:colId xmlns:a16="http://schemas.microsoft.com/office/drawing/2014/main" val="1100081915"/>
                        </a:ext>
                      </a:extLst>
                    </a:gridCol>
                    <a:gridCol w="925496">
                      <a:extLst>
                        <a:ext uri="{9D8B030D-6E8A-4147-A177-3AD203B41FA5}">
                          <a16:colId xmlns:a16="http://schemas.microsoft.com/office/drawing/2014/main" val="2239274404"/>
                        </a:ext>
                      </a:extLst>
                    </a:gridCol>
                  </a:tblGrid>
                  <a:tr h="365760"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1800" u="none" strike="noStrike" dirty="0">
                              <a:solidFill>
                                <a:srgbClr val="0B0080"/>
                              </a:solidFill>
                              <a:effectLst/>
                              <a:hlinkClick r:id="rId4" tooltip="State transition table"/>
                            </a:rPr>
                            <a:t>Characteristic table</a:t>
                          </a:r>
                          <a:endParaRPr lang="en-US" sz="1800" dirty="0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EAECF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03194143"/>
                      </a:ext>
                    </a:extLst>
                  </a:tr>
                  <a:tr h="5277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58" t="-75862" r="-300658" b="-4229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658" t="-75862" r="-200658" b="-4229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1">
                              <a:effectLst/>
                            </a:rPr>
                            <a:t>Q</a:t>
                          </a:r>
                          <a:r>
                            <a:rPr lang="en-US" sz="1600" b="1" baseline="-25000">
                              <a:effectLst/>
                            </a:rPr>
                            <a:t>next</a:t>
                          </a:r>
                          <a:endParaRPr lang="en-US" sz="1600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b="1" dirty="0">
                              <a:effectLst/>
                            </a:rPr>
                            <a:t>Action</a:t>
                          </a:r>
                          <a:endParaRPr lang="en-US" sz="1600" dirty="0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8991908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>
                              <a:effectLst/>
                            </a:rPr>
                            <a:t>Q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effectLst/>
                            </a:rPr>
                            <a:t>not allowed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2395925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effectLst/>
                            </a:rPr>
                            <a:t>set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48482708"/>
                      </a:ext>
                    </a:extLst>
                  </a:tr>
                  <a:tr h="4959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>
                              <a:effectLst/>
                            </a:rPr>
                            <a:t>0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effectLst/>
                            </a:rPr>
                            <a:t>reset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1187460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>
                              <a:effectLst/>
                            </a:rPr>
                            <a:t>X</a:t>
                          </a: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effectLst/>
                            </a:rPr>
                            <a:t>hold state</a:t>
                          </a:r>
                        </a:p>
                        <a:p>
                          <a:endParaRPr lang="en-US" sz="1600" dirty="0">
                            <a:effectLst/>
                          </a:endParaRPr>
                        </a:p>
                      </a:txBody>
                      <a:tcPr anchor="ctr">
                        <a:lnL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" cap="flat" cmpd="sng" algn="ctr">
                          <a:solidFill>
                            <a:srgbClr val="A2A9B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8F9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490704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858355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2324" y="602978"/>
            <a:ext cx="7517244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Fetching the Output from the Latch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A559DC23-55EF-4616-A242-9A4EE7545F9B}"/>
              </a:ext>
            </a:extLst>
          </p:cNvPr>
          <p:cNvSpPr txBox="1"/>
          <p:nvPr/>
        </p:nvSpPr>
        <p:spPr>
          <a:xfrm>
            <a:off x="190005" y="1754659"/>
            <a:ext cx="7251029" cy="397078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You need to get the output when it’s desired.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000" dirty="0"/>
              <a:t>You can make a provision for enabling or disabling your latch circuit.</a:t>
            </a:r>
          </a:p>
          <a:p>
            <a:pPr marL="343080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DC07CB-6BB1-4A6D-8F19-8D5F21D10E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68" y="3217827"/>
            <a:ext cx="3691804" cy="1784372"/>
          </a:xfrm>
          <a:prstGeom prst="rect">
            <a:avLst/>
          </a:prstGeom>
        </p:spPr>
      </p:pic>
      <p:sp>
        <p:nvSpPr>
          <p:cNvPr id="11" name="TextShape 2">
            <a:extLst>
              <a:ext uri="{FF2B5EF4-FFF2-40B4-BE49-F238E27FC236}">
                <a16:creationId xmlns:a16="http://schemas.microsoft.com/office/drawing/2014/main" id="{39797A22-EA71-47AC-9DFD-E5B60E0175DD}"/>
              </a:ext>
            </a:extLst>
          </p:cNvPr>
          <p:cNvSpPr txBox="1"/>
          <p:nvPr/>
        </p:nvSpPr>
        <p:spPr>
          <a:xfrm>
            <a:off x="4734130" y="3537448"/>
            <a:ext cx="2859304" cy="355617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000" dirty="0"/>
              <a:t>The R and S works only when E is HIGH.</a:t>
            </a:r>
          </a:p>
        </p:txBody>
      </p:sp>
      <p:sp>
        <p:nvSpPr>
          <p:cNvPr id="12" name="TextShape 2">
            <a:extLst>
              <a:ext uri="{FF2B5EF4-FFF2-40B4-BE49-F238E27FC236}">
                <a16:creationId xmlns:a16="http://schemas.microsoft.com/office/drawing/2014/main" id="{FEC0E8BD-D2DA-4147-97AB-FE6C3308C3FB}"/>
              </a:ext>
            </a:extLst>
          </p:cNvPr>
          <p:cNvSpPr txBox="1"/>
          <p:nvPr/>
        </p:nvSpPr>
        <p:spPr>
          <a:xfrm>
            <a:off x="278539" y="5254322"/>
            <a:ext cx="7251029" cy="12723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It’s called “Gated” latch or “Level Triggered” latch.</a:t>
            </a:r>
          </a:p>
          <a:p>
            <a:pPr marL="1257480" lvl="2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000" dirty="0"/>
              <a:t>Also “asynchronous”</a:t>
            </a:r>
          </a:p>
          <a:p>
            <a:pPr marL="343080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2493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2324" y="602978"/>
            <a:ext cx="7517244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Fetching the Output from the Latch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A559DC23-55EF-4616-A242-9A4EE7545F9B}"/>
              </a:ext>
            </a:extLst>
          </p:cNvPr>
          <p:cNvSpPr txBox="1"/>
          <p:nvPr/>
        </p:nvSpPr>
        <p:spPr>
          <a:xfrm>
            <a:off x="132848" y="1603679"/>
            <a:ext cx="7251029" cy="397078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Or, you can use a clock signal in place of Enable: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It’s synchronous: Goes to HIGH and LOW at a fixed interval of time.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It could be edge triggered: The circuit will operate only when the clock signal changes from ‘0’ to ‘1’ or, ‘1’ to ‘0’.</a:t>
            </a:r>
          </a:p>
          <a:p>
            <a:pPr marL="343080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E42AED-7641-4E40-BA7D-43658B05E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15" y="4223808"/>
            <a:ext cx="4238005" cy="10961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D7324AD-0E68-4C46-BBB4-902B806303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334" y="5506356"/>
            <a:ext cx="4310241" cy="122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7006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2324" y="602978"/>
            <a:ext cx="7517244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Latch vs. Flip-Flop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A559DC23-55EF-4616-A242-9A4EE7545F9B}"/>
              </a:ext>
            </a:extLst>
          </p:cNvPr>
          <p:cNvSpPr txBox="1"/>
          <p:nvPr/>
        </p:nvSpPr>
        <p:spPr>
          <a:xfrm>
            <a:off x="132848" y="1603679"/>
            <a:ext cx="7251029" cy="397078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The first case, the circuit without any synchronous clock signal is a latch.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May or may not have enable.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/>
          </a:p>
          <a:p>
            <a:pPr marL="343080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When it has a synchronous clock signal, it’s called a Flip-Flop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In general, they’re always edge triggered.</a:t>
            </a:r>
          </a:p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/>
          </a:p>
          <a:p>
            <a:pPr marL="343080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01512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299242" y="427693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Symbols: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2691200-07E8-42AB-A00E-D311BB850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47" y="1920145"/>
            <a:ext cx="3484297" cy="199751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5715A50-6252-4244-ABD8-BE71D6FE6C1E}"/>
              </a:ext>
            </a:extLst>
          </p:cNvPr>
          <p:cNvSpPr txBox="1"/>
          <p:nvPr/>
        </p:nvSpPr>
        <p:spPr>
          <a:xfrm>
            <a:off x="1006679" y="3640658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simple latch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64CD49-F8FC-44C2-9440-47FB6FA4E5EB}"/>
              </a:ext>
            </a:extLst>
          </p:cNvPr>
          <p:cNvSpPr txBox="1"/>
          <p:nvPr/>
        </p:nvSpPr>
        <p:spPr>
          <a:xfrm>
            <a:off x="2475827" y="3640659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clocked latch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D04AAD7-5C71-40C5-9FBC-B6DAFEEC2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535" y="1957895"/>
            <a:ext cx="3311177" cy="283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376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62160" y="620640"/>
            <a:ext cx="6842520" cy="13204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spc="-1" dirty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Master-Slave Flip-Flop</a:t>
            </a:r>
            <a:endParaRPr lang="en-US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" name="Action Button: Go Forward or Next 2">
            <a:hlinkClick r:id="rId2" highlightClick="1"/>
            <a:extLst>
              <a:ext uri="{FF2B5EF4-FFF2-40B4-BE49-F238E27FC236}">
                <a16:creationId xmlns:a16="http://schemas.microsoft.com/office/drawing/2014/main" id="{DF0F8495-AB3E-43F3-A104-0A9243FC33EF}"/>
              </a:ext>
            </a:extLst>
          </p:cNvPr>
          <p:cNvSpPr/>
          <p:nvPr/>
        </p:nvSpPr>
        <p:spPr>
          <a:xfrm>
            <a:off x="8132323" y="6160851"/>
            <a:ext cx="525294" cy="440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Shape 2">
            <a:extLst>
              <a:ext uri="{FF2B5EF4-FFF2-40B4-BE49-F238E27FC236}">
                <a16:creationId xmlns:a16="http://schemas.microsoft.com/office/drawing/2014/main" id="{9BA9FFED-6B7B-4A5B-A964-585F5C3318A5}"/>
              </a:ext>
            </a:extLst>
          </p:cNvPr>
          <p:cNvSpPr txBox="1"/>
          <p:nvPr/>
        </p:nvSpPr>
        <p:spPr>
          <a:xfrm>
            <a:off x="190005" y="1329655"/>
            <a:ext cx="7251029" cy="439578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 algn="just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400" dirty="0"/>
              <a:t>Different configurations are possible for implementing a Flip-Flop.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000" dirty="0"/>
              <a:t>Master-Slave configuration is one of the commonly used ones.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000" dirty="0"/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000" dirty="0"/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000" dirty="0"/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000" dirty="0"/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000" dirty="0"/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dirty="0"/>
              <a:t>Consists of two identical RS latch circuits</a:t>
            </a:r>
          </a:p>
          <a:p>
            <a:pPr marL="800280" lvl="1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dirty="0"/>
              <a:t>The inverter connected between the two CLK inputs ensures that the two sections will be enabled during opposite half-cycles of the clock signal. This is the key to the operation of this circuit.</a:t>
            </a:r>
            <a:endParaRPr lang="en-US" sz="2000" dirty="0"/>
          </a:p>
          <a:p>
            <a:pPr marL="343080" indent="-342720" algn="just"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F78951-85AF-4908-BB40-83C0FD3FD3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857" y="2864055"/>
            <a:ext cx="4529791" cy="208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4982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5471</TotalTime>
  <Words>553</Words>
  <Application>Microsoft Office PowerPoint</Application>
  <PresentationFormat>On-screen Show (4:3)</PresentationFormat>
  <Paragraphs>155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Cambria Math</vt:lpstr>
      <vt:lpstr>DejaVu Sans</vt:lpstr>
      <vt:lpstr>Harrington</vt:lpstr>
      <vt:lpstr>NeueHaasGroteskText W01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Design Laboratory</dc:title>
  <dc:subject/>
  <dc:creator>hp</dc:creator>
  <dc:description/>
  <cp:lastModifiedBy>Hasib</cp:lastModifiedBy>
  <cp:revision>454</cp:revision>
  <dcterms:created xsi:type="dcterms:W3CDTF">2011-08-27T12:42:26Z</dcterms:created>
  <dcterms:modified xsi:type="dcterms:W3CDTF">2017-11-09T15:09:17Z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21</vt:i4>
  </property>
</Properties>
</file>