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media/image10.jpg" ContentType="image/png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56" r:id="rId2"/>
    <p:sldId id="271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5" r:id="rId12"/>
    <p:sldId id="32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8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F218A-C41F-4A13-B746-C2569FB75E4A}" type="datetimeFigureOut">
              <a:rPr lang="en-US" smtClean="0"/>
              <a:pPr/>
              <a:t>11/2/2017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9518F-EAA3-4749-BEBE-DD8BC86332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2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33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816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624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21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93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11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99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41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0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6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6795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4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2624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216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31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87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2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1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1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1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7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2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87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4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26@umb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kitb1@umbc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980728"/>
            <a:ext cx="7920880" cy="2600342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University of Maryland Baltimore County</a:t>
            </a:r>
            <a:br>
              <a:rPr lang="en-GB" sz="2000" b="1" dirty="0"/>
            </a:br>
            <a:r>
              <a:rPr lang="en-US" sz="2000" b="1" dirty="0"/>
              <a:t>Department of Computer Science and Electrical Engineering</a:t>
            </a:r>
            <a:br>
              <a:rPr lang="en-GB" sz="2000" b="1" dirty="0"/>
            </a:br>
            <a:r>
              <a:rPr lang="en-US" sz="2000" dirty="0"/>
              <a:t> </a:t>
            </a:r>
            <a:br>
              <a:rPr lang="en-GB" sz="2000" dirty="0"/>
            </a:br>
            <a:r>
              <a:rPr lang="en-US" sz="2000" dirty="0"/>
              <a:t>CMPE 212</a:t>
            </a:r>
            <a:r>
              <a:rPr lang="en-US" sz="2000" b="1" dirty="0"/>
              <a:t> </a:t>
            </a:r>
            <a:r>
              <a:rPr lang="en-US" sz="2000" dirty="0"/>
              <a:t>Laboratory (Discussion 9)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928992" cy="2952328"/>
          </a:xfrm>
        </p:spPr>
        <p:txBody>
          <a:bodyPr>
            <a:normAutofit lnSpcReduction="10000"/>
          </a:bodyPr>
          <a:lstStyle/>
          <a:p>
            <a:pPr marL="109728" algn="l"/>
            <a:endParaRPr lang="en-US" sz="2600" dirty="0"/>
          </a:p>
          <a:p>
            <a:pPr algn="l"/>
            <a:r>
              <a:rPr lang="nn-NO" sz="2400" dirty="0"/>
              <a:t>Hasib Hasan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n-NO" dirty="0">
                <a:hlinkClick r:id="rId3"/>
              </a:rPr>
              <a:t>ha26@umbc.edu</a:t>
            </a:r>
            <a:endParaRPr lang="nn-NO" sz="2000" dirty="0"/>
          </a:p>
          <a:p>
            <a:pPr algn="l"/>
            <a:r>
              <a:rPr lang="nn-NO" sz="2200" dirty="0"/>
              <a:t>Ankit Baingane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n-NO" dirty="0">
                <a:hlinkClick r:id="rId4"/>
              </a:rPr>
              <a:t>ankitb1@umbc.edu</a:t>
            </a:r>
            <a:endParaRPr lang="nn-NO" dirty="0"/>
          </a:p>
          <a:p>
            <a:pPr algn="l"/>
            <a:r>
              <a:rPr lang="nn-NO" sz="2200" dirty="0"/>
              <a:t>Edward Hanson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n-NO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ehanson1@umbc.edu</a:t>
            </a:r>
            <a:endParaRPr lang="en-US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266" y="439688"/>
            <a:ext cx="4680519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Multiplexers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84576"/>
          </a:xfrm>
        </p:spPr>
        <p:txBody>
          <a:bodyPr>
            <a:normAutofit/>
          </a:bodyPr>
          <a:lstStyle/>
          <a:p>
            <a:r>
              <a:rPr lang="en-US" sz="2200" dirty="0"/>
              <a:t>Implementation in Verilog: </a:t>
            </a:r>
          </a:p>
          <a:p>
            <a:pPr marL="457200" lvl="1" indent="0">
              <a:buNone/>
            </a:pPr>
            <a:r>
              <a:rPr lang="en-US" sz="2000" dirty="0" err="1"/>
              <a:t>testbench</a:t>
            </a:r>
            <a:r>
              <a:rPr lang="en-US" sz="2000" dirty="0"/>
              <a:t> script-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F7F555-638A-410A-A270-6A810D624CA5}"/>
              </a:ext>
            </a:extLst>
          </p:cNvPr>
          <p:cNvSpPr txBox="1"/>
          <p:nvPr/>
        </p:nvSpPr>
        <p:spPr>
          <a:xfrm>
            <a:off x="179512" y="2276872"/>
            <a:ext cx="8676456" cy="36317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mux_2_tb();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[2:0] in;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wire out;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mux_2 function1(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out,in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[0],in[1],in[2]);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initial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begin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in=3'b000;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repeat(7) #50 in=in+1'b1;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end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initial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$monitor(" Selector=%b  Channel2=%b  Channel1=%b Output=%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b",in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[2],in[1],in[0],out);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6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266" y="439688"/>
            <a:ext cx="4680519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Multiplexers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447800"/>
            <a:ext cx="8640960" cy="5184576"/>
          </a:xfrm>
        </p:spPr>
        <p:txBody>
          <a:bodyPr>
            <a:normAutofit/>
          </a:bodyPr>
          <a:lstStyle/>
          <a:p>
            <a:r>
              <a:rPr lang="en-US" sz="2200" dirty="0"/>
              <a:t>Implementation in Verilog:</a:t>
            </a:r>
          </a:p>
          <a:p>
            <a:pPr marL="457200" lvl="1" indent="0">
              <a:buNone/>
            </a:pPr>
            <a:r>
              <a:rPr lang="en-US" sz="2000" dirty="0"/>
              <a:t>Output:</a:t>
            </a:r>
          </a:p>
          <a:p>
            <a:pPr marL="0" indent="0">
              <a:buNone/>
            </a:pPr>
            <a:endParaRPr lang="en-US" sz="2200" dirty="0"/>
          </a:p>
          <a:p>
            <a:pPr marL="800100" lvl="2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Selector=0  Channel2=0  Channel1=0  Output=0</a:t>
            </a:r>
          </a:p>
          <a:p>
            <a:pPr marL="800100" lvl="2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Selector=0  Channel2=0  Channel1=1  Output=1</a:t>
            </a:r>
          </a:p>
          <a:p>
            <a:pPr marL="800100" lvl="2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Selector=0  Channel2=1  Channel1=0  Output=0</a:t>
            </a:r>
          </a:p>
          <a:p>
            <a:pPr marL="800100" lvl="2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Selector=0  Channel2=1  Channel1=1  Output=1</a:t>
            </a:r>
          </a:p>
          <a:p>
            <a:pPr marL="800100" lvl="2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Selector=1  Channel2=0  Channel1=0  Output=0</a:t>
            </a:r>
          </a:p>
          <a:p>
            <a:pPr marL="800100" lvl="2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Selector=1  Channel2=0  Channel1=1  Output=0</a:t>
            </a:r>
          </a:p>
          <a:p>
            <a:pPr marL="800100" lvl="2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Selector=1  Channel2=1  Channel1=0  Output=1</a:t>
            </a:r>
          </a:p>
          <a:p>
            <a:pPr marL="800100" lvl="2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Selector=1  Channel2=1  Channel1=1  Output=1</a:t>
            </a:r>
          </a:p>
          <a:p>
            <a:endParaRPr lang="en-US" sz="2200" b="1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46733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9DA8-FE7C-432D-BFD4-0AA61E7F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4392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266" y="439688"/>
            <a:ext cx="4680519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Multiplexers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124744"/>
            <a:ext cx="7992888" cy="54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GB" sz="2000" dirty="0">
                <a:latin typeface="Arial" pitchFamily="34" charset="0"/>
                <a:cs typeface="Arial" pitchFamily="34" charset="0"/>
              </a:rPr>
              <a:t>Also called MUX</a:t>
            </a:r>
          </a:p>
          <a:p>
            <a:pPr lvl="0"/>
            <a:r>
              <a:rPr lang="en-US" sz="2000" dirty="0"/>
              <a:t>A device that selects one of several analog or digital input signals and forwards the selected input into a single line.</a:t>
            </a: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The device in the counterpart is called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Demultiplexer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(DEMUX)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9D19C6-AD8A-4490-AD58-A294517C0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97" y="2780928"/>
            <a:ext cx="6515350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266" y="439688"/>
            <a:ext cx="4680519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Multiplexers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124744"/>
            <a:ext cx="7704856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/>
              <a:t>Uses:</a:t>
            </a:r>
          </a:p>
          <a:p>
            <a:pPr algn="just" fontAlgn="base"/>
            <a:r>
              <a:rPr lang="en-US" sz="2000" b="1" dirty="0">
                <a:solidFill>
                  <a:srgbClr val="333333"/>
                </a:solidFill>
                <a:latin typeface="inherit"/>
              </a:rPr>
              <a:t>Communication System – </a:t>
            </a:r>
            <a:r>
              <a:rPr lang="en-US" sz="2000" dirty="0">
                <a:solidFill>
                  <a:srgbClr val="333333"/>
                </a:solidFill>
                <a:latin typeface="inherit"/>
              </a:rPr>
              <a:t>I</a:t>
            </a:r>
            <a:r>
              <a:rPr lang="en-US" sz="2000" dirty="0">
                <a:solidFill>
                  <a:srgbClr val="333333"/>
                </a:solidFill>
                <a:latin typeface="Source Sans Pro"/>
              </a:rPr>
              <a:t>ncreases the efficiency of the communication system by allowing the transmission of data, such as audio &amp; video data from different channels via through a single line. </a:t>
            </a:r>
          </a:p>
          <a:p>
            <a:pPr algn="just" fontAlgn="base"/>
            <a:r>
              <a:rPr lang="en-US" sz="2000" b="1" dirty="0">
                <a:solidFill>
                  <a:srgbClr val="333333"/>
                </a:solidFill>
                <a:latin typeface="inherit"/>
              </a:rPr>
              <a:t>Computer Memory – </a:t>
            </a:r>
            <a:r>
              <a:rPr lang="en-US" sz="2000" dirty="0">
                <a:solidFill>
                  <a:srgbClr val="333333"/>
                </a:solidFill>
                <a:latin typeface="Source Sans Pro"/>
              </a:rPr>
              <a:t>Used in computer memory to keep up a vast amount of memory in the computers, and also to decrease the number of copper lines necessary to connect the memory to other parts of the computer.</a:t>
            </a:r>
          </a:p>
          <a:p>
            <a:pPr algn="just" fontAlgn="base"/>
            <a:r>
              <a:rPr lang="en-US" sz="2000" b="1" dirty="0">
                <a:solidFill>
                  <a:srgbClr val="333333"/>
                </a:solidFill>
                <a:latin typeface="inherit"/>
              </a:rPr>
              <a:t>Telephone Network – </a:t>
            </a:r>
            <a:r>
              <a:rPr lang="en-US" sz="2000" dirty="0">
                <a:solidFill>
                  <a:srgbClr val="333333"/>
                </a:solidFill>
                <a:latin typeface="Source Sans Pro"/>
              </a:rPr>
              <a:t>Used in telephone networks to integrate multiple audio signals on a single line of transmission.</a:t>
            </a:r>
          </a:p>
          <a:p>
            <a:pPr algn="just" fontAlgn="base"/>
            <a:endParaRPr lang="en-US" sz="2000" dirty="0">
              <a:solidFill>
                <a:srgbClr val="333333"/>
              </a:solidFill>
              <a:latin typeface="Source Sans Pro"/>
            </a:endParaRPr>
          </a:p>
          <a:p>
            <a:pPr marL="0" indent="0" algn="just" fontAlgn="base">
              <a:buNone/>
            </a:pPr>
            <a:r>
              <a:rPr lang="en-US" sz="2000" b="1" dirty="0">
                <a:solidFill>
                  <a:srgbClr val="333333"/>
                </a:solidFill>
                <a:latin typeface="Source Sans Pro"/>
              </a:rPr>
              <a:t>     Bottom line: </a:t>
            </a:r>
            <a:r>
              <a:rPr lang="en-US" b="1" dirty="0"/>
              <a:t>Economizing connections or </a:t>
            </a:r>
            <a:r>
              <a:rPr lang="en-US" b="1" i="1" dirty="0"/>
              <a:t>channels</a:t>
            </a:r>
            <a:endParaRPr lang="en-US" sz="2000" b="1" i="1" dirty="0">
              <a:solidFill>
                <a:srgbClr val="333333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60590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266" y="439688"/>
            <a:ext cx="4680519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Multiplexers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24744"/>
                <a:ext cx="7632848" cy="5184576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sz="2200" dirty="0"/>
                  <a:t>Digital MUX:</a:t>
                </a:r>
              </a:p>
              <a:p>
                <a:r>
                  <a:rPr lang="en-US" sz="2200" dirty="0"/>
                  <a:t>The selector lines have digital values.</a:t>
                </a:r>
              </a:p>
              <a:p>
                <a:r>
                  <a:rPr lang="en-US" sz="2200" dirty="0"/>
                  <a:t>No. of input signals could be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200" dirty="0"/>
                  <a:t>.</a:t>
                </a:r>
              </a:p>
              <a:p>
                <a:r>
                  <a:rPr lang="en-US" sz="2200" dirty="0"/>
                  <a:t>If no. of input channels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200" dirty="0"/>
                  <a:t>, no. of selector lines is ‘n’</a:t>
                </a:r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r>
                  <a:rPr lang="en-US" sz="2200" dirty="0"/>
                  <a:t>Named as ‘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1 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MUX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24744"/>
                <a:ext cx="7632848" cy="5184576"/>
              </a:xfrm>
              <a:blipFill>
                <a:blip r:embed="rId3"/>
                <a:stretch>
                  <a:fillRect l="-1038" t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417372C7-61B3-40B4-8B78-FBC241904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92" y="3212976"/>
            <a:ext cx="2699071" cy="12241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021C2D4-F71B-406A-A61A-861875E753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140968"/>
            <a:ext cx="2736304" cy="16945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2AABA30-5B48-420F-BA5D-FF805FBEF0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931" y="3068960"/>
            <a:ext cx="2814565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7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266" y="439688"/>
            <a:ext cx="4680519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Multiplexers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124744"/>
            <a:ext cx="7632848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/>
              <a:t>Digital MUX: What’s inside?</a:t>
            </a:r>
          </a:p>
          <a:p>
            <a:pPr lvl="1" indent="-342900"/>
            <a:r>
              <a:rPr lang="en-US" sz="2000" dirty="0"/>
              <a:t>Made of combinational logic</a:t>
            </a:r>
          </a:p>
          <a:p>
            <a:pPr lvl="1" indent="-342900"/>
            <a:endParaRPr lang="en-US" sz="2000" dirty="0"/>
          </a:p>
          <a:p>
            <a:r>
              <a:rPr lang="en-US" sz="2200" dirty="0"/>
              <a:t>Truth table: (for 2x1 MUX)</a:t>
            </a:r>
          </a:p>
          <a:p>
            <a:endParaRPr lang="en-US" sz="2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33503D-EE82-432C-B1BA-2DFEA35F4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61530"/>
              </p:ext>
            </p:extLst>
          </p:nvPr>
        </p:nvGraphicFramePr>
        <p:xfrm>
          <a:off x="755576" y="3068960"/>
          <a:ext cx="3483428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5814961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86119098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31755574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92102598"/>
                    </a:ext>
                  </a:extLst>
                </a:gridCol>
              </a:tblGrid>
              <a:tr h="371456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68148"/>
                  </a:ext>
                </a:extLst>
              </a:tr>
              <a:tr h="376615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217258"/>
                  </a:ext>
                </a:extLst>
              </a:tr>
              <a:tr h="376615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276162"/>
                  </a:ext>
                </a:extLst>
              </a:tr>
              <a:tr h="376615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799963"/>
                  </a:ext>
                </a:extLst>
              </a:tr>
              <a:tr h="376615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87477"/>
                  </a:ext>
                </a:extLst>
              </a:tr>
              <a:tr h="37661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22404"/>
                  </a:ext>
                </a:extLst>
              </a:tr>
              <a:tr h="37661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97469"/>
                  </a:ext>
                </a:extLst>
              </a:tr>
              <a:tr h="37661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53590"/>
                  </a:ext>
                </a:extLst>
              </a:tr>
              <a:tr h="37661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9724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918A7E-8521-4DBF-A16D-1AB8E08DA969}"/>
                  </a:ext>
                </a:extLst>
              </p:cNvPr>
              <p:cNvSpPr txBox="1"/>
              <p:nvPr/>
            </p:nvSpPr>
            <p:spPr>
              <a:xfrm>
                <a:off x="4932040" y="4293096"/>
                <a:ext cx="1870705" cy="369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Out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dirty="0"/>
                  <a:t>D0 + SD1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918A7E-8521-4DBF-A16D-1AB8E08DA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293096"/>
                <a:ext cx="1870705" cy="369909"/>
              </a:xfrm>
              <a:prstGeom prst="rect">
                <a:avLst/>
              </a:prstGeom>
              <a:blipFill>
                <a:blip r:embed="rId3"/>
                <a:stretch>
                  <a:fillRect t="-8197" r="-228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34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266" y="439688"/>
            <a:ext cx="4680519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Multiplexers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24744"/>
                <a:ext cx="8640960" cy="5184576"/>
              </a:xfrm>
            </p:spPr>
            <p:txBody>
              <a:bodyPr>
                <a:normAutofit/>
              </a:bodyPr>
              <a:lstStyle/>
              <a:p>
                <a:r>
                  <a:rPr lang="en-US" sz="2200" dirty="0"/>
                  <a:t>Expressions for the output:</a:t>
                </a:r>
              </a:p>
              <a:p>
                <a:pPr lvl="1"/>
                <a:r>
                  <a:rPr lang="en-US" sz="2000" dirty="0"/>
                  <a:t> 2x1 MUX: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Out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sz="2000" dirty="0"/>
                  <a:t>D0 + SD1</a:t>
                </a:r>
              </a:p>
              <a:p>
                <a:pPr lvl="1"/>
                <a:endParaRPr lang="en-US" sz="2000" dirty="0"/>
              </a:p>
              <a:p>
                <a:pPr lvl="1"/>
                <a:endParaRPr lang="en-US" sz="2000" dirty="0"/>
              </a:p>
              <a:p>
                <a:pPr marL="457200" lvl="1" indent="0">
                  <a:buNone/>
                </a:pPr>
                <a:r>
                  <a:rPr lang="en-US" sz="2000" dirty="0"/>
                  <a:t>Similarly:</a:t>
                </a:r>
              </a:p>
              <a:p>
                <a:r>
                  <a:rPr lang="en-US" sz="2200" dirty="0"/>
                  <a:t>4x1 MUX: </a:t>
                </a:r>
                <a:endParaRPr lang="en-US" sz="2200" b="0" i="0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Out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0+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1.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000" dirty="0"/>
              </a:p>
              <a:p>
                <a:pPr lvl="1"/>
                <a:endParaRPr lang="en-US" sz="2000" dirty="0"/>
              </a:p>
              <a:p>
                <a:r>
                  <a:rPr lang="en-US" sz="2200" dirty="0"/>
                  <a:t>8x1 MUX ??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24744"/>
                <a:ext cx="8640960" cy="5184576"/>
              </a:xfrm>
              <a:blipFill>
                <a:blip r:embed="rId3"/>
                <a:stretch>
                  <a:fillRect l="-423" t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2FB618-2F09-40A8-80D1-F273050A30AF}"/>
              </a:ext>
            </a:extLst>
          </p:cNvPr>
          <p:cNvCxnSpPr/>
          <p:nvPr/>
        </p:nvCxnSpPr>
        <p:spPr>
          <a:xfrm flipV="1">
            <a:off x="3059832" y="1916832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72AB03-0292-45F3-8753-0BB86C13A1B9}"/>
              </a:ext>
            </a:extLst>
          </p:cNvPr>
          <p:cNvCxnSpPr>
            <a:cxnSpLocks/>
          </p:cNvCxnSpPr>
          <p:nvPr/>
        </p:nvCxnSpPr>
        <p:spPr>
          <a:xfrm flipV="1">
            <a:off x="3059832" y="1916832"/>
            <a:ext cx="288032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5110BB-FF09-46E0-837E-0E976AFBE2F2}"/>
              </a:ext>
            </a:extLst>
          </p:cNvPr>
          <p:cNvCxnSpPr>
            <a:cxnSpLocks/>
          </p:cNvCxnSpPr>
          <p:nvPr/>
        </p:nvCxnSpPr>
        <p:spPr>
          <a:xfrm flipV="1">
            <a:off x="3779912" y="1916832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960571-CFE3-4986-9847-571FDA3581F6}"/>
              </a:ext>
            </a:extLst>
          </p:cNvPr>
          <p:cNvCxnSpPr/>
          <p:nvPr/>
        </p:nvCxnSpPr>
        <p:spPr>
          <a:xfrm flipV="1">
            <a:off x="3779912" y="1916832"/>
            <a:ext cx="288032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0181444-8CEF-41D9-9692-E3FA149FF761}"/>
              </a:ext>
            </a:extLst>
          </p:cNvPr>
          <p:cNvSpPr txBox="1"/>
          <p:nvPr/>
        </p:nvSpPr>
        <p:spPr>
          <a:xfrm>
            <a:off x="2888124" y="22768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3BF36E-F55A-4D1E-861B-B0C5544F7372}"/>
              </a:ext>
            </a:extLst>
          </p:cNvPr>
          <p:cNvSpPr txBox="1"/>
          <p:nvPr/>
        </p:nvSpPr>
        <p:spPr>
          <a:xfrm>
            <a:off x="3635296" y="2276872"/>
            <a:ext cx="28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4F14B5-B8BF-45C8-9F2D-7BF234D6DBF1}"/>
              </a:ext>
            </a:extLst>
          </p:cNvPr>
          <p:cNvSpPr txBox="1"/>
          <p:nvPr/>
        </p:nvSpPr>
        <p:spPr>
          <a:xfrm>
            <a:off x="1951278" y="2276872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Notice-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7DB00B2-DB08-4FCA-99ED-D96885F78E92}"/>
              </a:ext>
            </a:extLst>
          </p:cNvPr>
          <p:cNvCxnSpPr/>
          <p:nvPr/>
        </p:nvCxnSpPr>
        <p:spPr>
          <a:xfrm>
            <a:off x="1835696" y="414908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A423712-009C-4323-A6D3-3D3887AAE28D}"/>
              </a:ext>
            </a:extLst>
          </p:cNvPr>
          <p:cNvCxnSpPr/>
          <p:nvPr/>
        </p:nvCxnSpPr>
        <p:spPr>
          <a:xfrm>
            <a:off x="3194618" y="4149080"/>
            <a:ext cx="585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E99506-9AD1-430B-BAA0-D9FAB96BB6D3}"/>
              </a:ext>
            </a:extLst>
          </p:cNvPr>
          <p:cNvCxnSpPr/>
          <p:nvPr/>
        </p:nvCxnSpPr>
        <p:spPr>
          <a:xfrm>
            <a:off x="4572000" y="414908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2D0199E-C858-48A2-9D9C-79C27796EEAA}"/>
              </a:ext>
            </a:extLst>
          </p:cNvPr>
          <p:cNvCxnSpPr/>
          <p:nvPr/>
        </p:nvCxnSpPr>
        <p:spPr>
          <a:xfrm>
            <a:off x="5940152" y="414908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E5EB8E4-82D1-49BF-9A5A-3B14E7D1DFD3}"/>
              </a:ext>
            </a:extLst>
          </p:cNvPr>
          <p:cNvSpPr txBox="1"/>
          <p:nvPr/>
        </p:nvSpPr>
        <p:spPr>
          <a:xfrm>
            <a:off x="1909567" y="414908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62D315-CA2A-4A57-B2FD-02415C0AF88D}"/>
              </a:ext>
            </a:extLst>
          </p:cNvPr>
          <p:cNvSpPr txBox="1"/>
          <p:nvPr/>
        </p:nvSpPr>
        <p:spPr>
          <a:xfrm>
            <a:off x="3273327" y="414587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A29609-A2BA-44CE-A89B-F8978CD9F475}"/>
              </a:ext>
            </a:extLst>
          </p:cNvPr>
          <p:cNvSpPr txBox="1"/>
          <p:nvPr/>
        </p:nvSpPr>
        <p:spPr>
          <a:xfrm>
            <a:off x="4675620" y="414587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1430676-4A2B-42A0-AD17-53C5AB8E4BF8}"/>
              </a:ext>
            </a:extLst>
          </p:cNvPr>
          <p:cNvSpPr txBox="1"/>
          <p:nvPr/>
        </p:nvSpPr>
        <p:spPr>
          <a:xfrm>
            <a:off x="6014023" y="414587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D592D1A0-E79B-4480-B877-A65E5EB1A87B}"/>
              </a:ext>
            </a:extLst>
          </p:cNvPr>
          <p:cNvCxnSpPr>
            <a:cxnSpLocks/>
          </p:cNvCxnSpPr>
          <p:nvPr/>
        </p:nvCxnSpPr>
        <p:spPr>
          <a:xfrm flipV="1">
            <a:off x="2266813" y="4108428"/>
            <a:ext cx="504987" cy="184668"/>
          </a:xfrm>
          <a:prstGeom prst="bentConnector3">
            <a:avLst>
              <a:gd name="adj1" fmla="val 1001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940AC61-B6B4-4E1B-93CC-60B6730CC516}"/>
              </a:ext>
            </a:extLst>
          </p:cNvPr>
          <p:cNvCxnSpPr>
            <a:cxnSpLocks/>
          </p:cNvCxnSpPr>
          <p:nvPr/>
        </p:nvCxnSpPr>
        <p:spPr>
          <a:xfrm flipV="1">
            <a:off x="3658620" y="4138764"/>
            <a:ext cx="504987" cy="184668"/>
          </a:xfrm>
          <a:prstGeom prst="bentConnector3">
            <a:avLst>
              <a:gd name="adj1" fmla="val 1001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74F71BE5-A381-4F00-B7F0-E4A224A08B40}"/>
              </a:ext>
            </a:extLst>
          </p:cNvPr>
          <p:cNvCxnSpPr>
            <a:cxnSpLocks/>
          </p:cNvCxnSpPr>
          <p:nvPr/>
        </p:nvCxnSpPr>
        <p:spPr>
          <a:xfrm flipV="1">
            <a:off x="5021761" y="4172754"/>
            <a:ext cx="504987" cy="184668"/>
          </a:xfrm>
          <a:prstGeom prst="bentConnector3">
            <a:avLst>
              <a:gd name="adj1" fmla="val 1001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EBB255B8-7D7C-4577-ABFF-155C21D29D97}"/>
              </a:ext>
            </a:extLst>
          </p:cNvPr>
          <p:cNvCxnSpPr>
            <a:cxnSpLocks/>
          </p:cNvCxnSpPr>
          <p:nvPr/>
        </p:nvCxnSpPr>
        <p:spPr>
          <a:xfrm flipV="1">
            <a:off x="6337593" y="4123725"/>
            <a:ext cx="504987" cy="184668"/>
          </a:xfrm>
          <a:prstGeom prst="bentConnector3">
            <a:avLst>
              <a:gd name="adj1" fmla="val 1001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266" y="439688"/>
            <a:ext cx="4680519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Multiplexers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84576"/>
          </a:xfrm>
        </p:spPr>
        <p:txBody>
          <a:bodyPr>
            <a:normAutofit/>
          </a:bodyPr>
          <a:lstStyle/>
          <a:p>
            <a:r>
              <a:rPr lang="en-US" sz="2200" dirty="0"/>
              <a:t>Circuit: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6B7ECAB-C2A3-4839-9AD1-DA246313CA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99" y="1590998"/>
            <a:ext cx="3599889" cy="189415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03C0887-E8C9-40EE-950A-FB5A0BB2F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86" y="4079087"/>
            <a:ext cx="3302677" cy="227991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0C28685-FC4A-432C-A969-82DE49AE83CA}"/>
              </a:ext>
            </a:extLst>
          </p:cNvPr>
          <p:cNvSpPr txBox="1"/>
          <p:nvPr/>
        </p:nvSpPr>
        <p:spPr>
          <a:xfrm>
            <a:off x="827584" y="3551893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x 1 MUX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DBD51B-BE2C-4B53-936C-17A339267C53}"/>
              </a:ext>
            </a:extLst>
          </p:cNvPr>
          <p:cNvSpPr txBox="1"/>
          <p:nvPr/>
        </p:nvSpPr>
        <p:spPr>
          <a:xfrm>
            <a:off x="827584" y="6267852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x 1 MUX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741F25-D4CD-419C-8744-CDE55AC71D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30" y="1830857"/>
            <a:ext cx="3924369" cy="41807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E77FE8-1004-4F60-BE9D-98A49F18B7C3}"/>
              </a:ext>
            </a:extLst>
          </p:cNvPr>
          <p:cNvSpPr txBox="1"/>
          <p:nvPr/>
        </p:nvSpPr>
        <p:spPr>
          <a:xfrm>
            <a:off x="5364088" y="6285901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x 1 MUX</a:t>
            </a:r>
          </a:p>
        </p:txBody>
      </p:sp>
    </p:spTree>
    <p:extLst>
      <p:ext uri="{BB962C8B-B14F-4D97-AF65-F5344CB8AC3E}">
        <p14:creationId xmlns:p14="http://schemas.microsoft.com/office/powerpoint/2010/main" val="342283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6DB4E-4D16-4604-8905-71DCAE52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/>
          <a:lstStyle/>
          <a:p>
            <a:r>
              <a:rPr lang="en-US" dirty="0"/>
              <a:t>3-input AND gate IC: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C03C46-27BF-4DD4-8EA3-43D655FF0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16832"/>
            <a:ext cx="4429743" cy="30579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72BFC42-F91E-4372-B29D-444432CD4F57}"/>
              </a:ext>
            </a:extLst>
          </p:cNvPr>
          <p:cNvSpPr txBox="1"/>
          <p:nvPr/>
        </p:nvSpPr>
        <p:spPr>
          <a:xfrm>
            <a:off x="3563888" y="508518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IC 7411</a:t>
            </a:r>
          </a:p>
        </p:txBody>
      </p:sp>
    </p:spTree>
    <p:extLst>
      <p:ext uri="{BB962C8B-B14F-4D97-AF65-F5344CB8AC3E}">
        <p14:creationId xmlns:p14="http://schemas.microsoft.com/office/powerpoint/2010/main" val="285845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5266" y="439688"/>
            <a:ext cx="4680519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Multiplexers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84576"/>
          </a:xfrm>
        </p:spPr>
        <p:txBody>
          <a:bodyPr>
            <a:normAutofit/>
          </a:bodyPr>
          <a:lstStyle/>
          <a:p>
            <a:r>
              <a:rPr lang="en-US" sz="2200" dirty="0"/>
              <a:t>Implementation in Verilog: 2x1 MUX module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/>
              <a:t>Notice:  ‘case’ statement</a:t>
            </a:r>
          </a:p>
          <a:p>
            <a:endParaRPr 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F7F555-638A-410A-A270-6A810D624CA5}"/>
              </a:ext>
            </a:extLst>
          </p:cNvPr>
          <p:cNvSpPr txBox="1"/>
          <p:nvPr/>
        </p:nvSpPr>
        <p:spPr>
          <a:xfrm>
            <a:off x="1702985" y="1628800"/>
            <a:ext cx="4824536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mux_2(out,i1,i2,sel);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input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input  i1,i2;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output out;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out;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always @(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or i1 or i2)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begin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case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1'b0: out=i1;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1'b1: out=i2;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122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4888</TotalTime>
  <Words>401</Words>
  <Application>Microsoft Office PowerPoint</Application>
  <PresentationFormat>On-screen Show (4:3)</PresentationFormat>
  <Paragraphs>188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Bookman Old Style</vt:lpstr>
      <vt:lpstr>Calibri</vt:lpstr>
      <vt:lpstr>Cambria Math</vt:lpstr>
      <vt:lpstr>Courier New</vt:lpstr>
      <vt:lpstr>inherit</vt:lpstr>
      <vt:lpstr>Source Sans Pro</vt:lpstr>
      <vt:lpstr>Trebuchet MS</vt:lpstr>
      <vt:lpstr>Wingdings 3</vt:lpstr>
      <vt:lpstr>Facet</vt:lpstr>
      <vt:lpstr>University of Maryland Baltimore County Department of Computer Science and Electrical Engineering   CMPE 212 Laboratory (Discussion 9)</vt:lpstr>
      <vt:lpstr>Multiplexers</vt:lpstr>
      <vt:lpstr>Multiplexers</vt:lpstr>
      <vt:lpstr>Multiplexers</vt:lpstr>
      <vt:lpstr>Multiplexers</vt:lpstr>
      <vt:lpstr>Multiplexers</vt:lpstr>
      <vt:lpstr>Multiplexers</vt:lpstr>
      <vt:lpstr>PowerPoint Presentation</vt:lpstr>
      <vt:lpstr>Multiplexers</vt:lpstr>
      <vt:lpstr>Multiplexers</vt:lpstr>
      <vt:lpstr>Multiplexers</vt:lpstr>
      <vt:lpstr>Questions?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Design Laboratory</dc:title>
  <dc:creator>hp</dc:creator>
  <cp:lastModifiedBy>Hasib</cp:lastModifiedBy>
  <cp:revision>323</cp:revision>
  <dcterms:created xsi:type="dcterms:W3CDTF">2011-08-27T12:42:26Z</dcterms:created>
  <dcterms:modified xsi:type="dcterms:W3CDTF">2017-11-02T16:26:31Z</dcterms:modified>
</cp:coreProperties>
</file>