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3" r:id="rId1"/>
  </p:sldMasterIdLst>
  <p:notesMasterIdLst>
    <p:notesMasterId r:id="rId17"/>
  </p:notesMasterIdLst>
  <p:sldIdLst>
    <p:sldId id="256" r:id="rId2"/>
    <p:sldId id="298" r:id="rId3"/>
    <p:sldId id="315" r:id="rId4"/>
    <p:sldId id="316" r:id="rId5"/>
    <p:sldId id="317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284" r:id="rId15"/>
    <p:sldId id="31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10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110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111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112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F6A0312D-A6B4-412D-A743-D043E5567ECE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36152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2F35A5CC-BFA4-4C90-9E68-57CC03AB8DC5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6422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F218236B-4092-4C62-9A7C-425553BA4008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14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31283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F218236B-4092-4C62-9A7C-425553BA4008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15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7538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1298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7096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0713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0168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95574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6238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5692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1616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883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0016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1125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796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885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28114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5486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176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26@umbc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nkitb1@umbc.ed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07640" y="980640"/>
            <a:ext cx="7920360" cy="25999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2000" b="1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University of Maryland Baltimore County</a:t>
            </a:r>
            <a:r>
              <a:rPr dirty="0"/>
              <a:t/>
            </a:r>
            <a:br>
              <a:rPr dirty="0"/>
            </a:br>
            <a:r>
              <a:rPr lang="en-US" sz="2000" b="1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Department of Computer Science and Electrical Engineering</a:t>
            </a:r>
            <a:r>
              <a:rPr dirty="0"/>
              <a:t/>
            </a:r>
            <a:br>
              <a:rPr dirty="0"/>
            </a:br>
            <a:r>
              <a:rPr lang="en-US" sz="2000" b="0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 </a:t>
            </a:r>
            <a:r>
              <a:rPr dirty="0"/>
              <a:t/>
            </a:r>
            <a:br>
              <a:rPr dirty="0"/>
            </a:br>
            <a:r>
              <a:rPr lang="en-US" sz="2000" b="0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</a:t>
            </a:r>
            <a:r>
              <a:rPr lang="en-US" sz="2000" b="1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2000" b="0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Laboratory (Discussion </a:t>
            </a:r>
            <a:r>
              <a:rPr lang="en-US" sz="2000" b="0" strike="noStrike" spc="-1" dirty="0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8)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215280" y="3700362"/>
            <a:ext cx="8928720" cy="29520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marL="109800">
              <a:lnSpc>
                <a:spcPct val="100000"/>
              </a:lnSpc>
              <a:spcBef>
                <a:spcPts val="1001"/>
              </a:spcBef>
            </a:pP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en-US" sz="2400" b="0" strike="noStrike" spc="-1" dirty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Hasib Hasan 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u="sng" strike="noStrike" spc="-1" dirty="0">
                <a:solidFill>
                  <a:srgbClr val="CCE49D"/>
                </a:solidFill>
                <a:uFill>
                  <a:solidFill>
                    <a:srgbClr val="FFFFFF"/>
                  </a:solidFill>
                </a:uFill>
                <a:latin typeface="Trebuchet MS"/>
                <a:hlinkClick r:id="rId3"/>
              </a:rPr>
              <a:t>ha26@umbc.edu</a:t>
            </a:r>
            <a:endParaRPr lang="en-US" sz="1800" b="0" u="sng" strike="noStrike" spc="-1" dirty="0">
              <a:solidFill>
                <a:srgbClr val="CCE49D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en-US" sz="2200" spc="-1" dirty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</a:rPr>
              <a:t>Edward Hanson</a:t>
            </a:r>
            <a:endParaRPr lang="en-US" sz="2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u="sng" spc="-1" dirty="0">
                <a:solidFill>
                  <a:srgbClr val="C0E474"/>
                </a:solidFill>
                <a:uFill>
                  <a:solidFill>
                    <a:srgbClr val="FFFFFF"/>
                  </a:solidFill>
                </a:uFill>
              </a:rPr>
              <a:t>ehanson1@umbc.edu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en-US" sz="2200" b="0" strike="noStrike" spc="-1" dirty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Ankit </a:t>
            </a:r>
            <a:r>
              <a:rPr lang="en-US" sz="2200" b="0" strike="noStrike" spc="-1" dirty="0" err="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Baingane</a:t>
            </a:r>
            <a:r>
              <a:rPr lang="en-US" sz="2200" b="0" strike="noStrike" spc="-1" dirty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endParaRPr lang="en-US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u="sng" strike="noStrike" spc="-1" dirty="0">
                <a:solidFill>
                  <a:srgbClr val="CCE49D"/>
                </a:solidFill>
                <a:uFill>
                  <a:solidFill>
                    <a:srgbClr val="FFFFFF"/>
                  </a:solidFill>
                </a:uFill>
                <a:latin typeface="Trebuchet MS"/>
                <a:hlinkClick r:id="rId4"/>
              </a:rPr>
              <a:t>ankitb1@umbc.edu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Interfacing 7-segment </a:t>
            </a: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display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362160" y="2054431"/>
            <a:ext cx="7285549" cy="370663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800460" lvl="1" indent="-342900" algn="just">
              <a:spcBef>
                <a:spcPts val="1001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60" y="1941120"/>
            <a:ext cx="7705770" cy="35452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62659" y="5761067"/>
            <a:ext cx="641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f=A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33853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Interfacing 7-segment </a:t>
            </a: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display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362160" y="2054431"/>
            <a:ext cx="7285549" cy="370663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800460" lvl="1" indent="-342900" algn="just">
              <a:spcBef>
                <a:spcPts val="1001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462659" y="5761067"/>
            <a:ext cx="641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f=A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12" y="1805050"/>
            <a:ext cx="7582377" cy="355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47383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Interfacing 7-segment </a:t>
            </a: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display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362160" y="2054431"/>
            <a:ext cx="7285549" cy="370663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800460" lvl="1" indent="-342900" algn="just">
              <a:spcBef>
                <a:spcPts val="1001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462659" y="5761067"/>
            <a:ext cx="641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f=A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91" y="1686296"/>
            <a:ext cx="7513013" cy="364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66695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Interfacing 7-segment </a:t>
            </a: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display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0" y="2054431"/>
            <a:ext cx="7647709" cy="370663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800460" lvl="1" indent="-342900" algn="just">
              <a:spcBef>
                <a:spcPts val="1001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400" dirty="0" smtClean="0"/>
              <a:t>Other notes:</a:t>
            </a:r>
          </a:p>
          <a:p>
            <a:pPr marL="1257660" lvl="2" indent="-342900" algn="just">
              <a:spcBef>
                <a:spcPts val="1001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400" dirty="0" smtClean="0"/>
              <a:t>Refer to all previous slides for the IC </a:t>
            </a:r>
            <a:r>
              <a:rPr lang="en-US" sz="2400" dirty="0" err="1" smtClean="0"/>
              <a:t>pinouts</a:t>
            </a:r>
            <a:r>
              <a:rPr lang="en-US" sz="2400" dirty="0" smtClean="0"/>
              <a:t> and debugging of the circuit.</a:t>
            </a:r>
          </a:p>
          <a:p>
            <a:pPr marL="1257660" lvl="2" indent="-342900" algn="just">
              <a:spcBef>
                <a:spcPts val="1001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400" dirty="0" smtClean="0"/>
              <a:t>Don’t give power supply before completing the circuit.</a:t>
            </a:r>
          </a:p>
          <a:p>
            <a:pPr marL="1257660" lvl="2" indent="-342900" algn="just">
              <a:spcBef>
                <a:spcPts val="1001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400" b="1" dirty="0" smtClean="0"/>
              <a:t>Check again for the 7-segment displays if they’re connected to a resistor.</a:t>
            </a:r>
          </a:p>
          <a:p>
            <a:pPr marL="914760" lvl="2" algn="just">
              <a:spcBef>
                <a:spcPts val="1001"/>
              </a:spcBef>
              <a:buClr>
                <a:srgbClr val="90C226"/>
              </a:buClr>
              <a:buSzPct val="80000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9734147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2"/>
          <p:cNvSpPr txBox="1"/>
          <p:nvPr/>
        </p:nvSpPr>
        <p:spPr>
          <a:xfrm>
            <a:off x="827640" y="1447920"/>
            <a:ext cx="7992360" cy="45716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63" name="CustomShape 3"/>
          <p:cNvSpPr/>
          <p:nvPr/>
        </p:nvSpPr>
        <p:spPr>
          <a:xfrm>
            <a:off x="1764163" y="2487109"/>
            <a:ext cx="445140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5400" b="1" strike="noStrike" spc="-1" dirty="0">
                <a:solidFill>
                  <a:srgbClr val="3F7819"/>
                </a:solidFill>
                <a:uFill>
                  <a:solidFill>
                    <a:srgbClr val="FFFFFF"/>
                  </a:solidFill>
                </a:uFill>
                <a:latin typeface="Harrington"/>
              </a:rPr>
              <a:t>Questions?</a:t>
            </a:r>
            <a:endParaRPr lang="en-US" sz="5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022508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2"/>
          <p:cNvSpPr txBox="1"/>
          <p:nvPr/>
        </p:nvSpPr>
        <p:spPr>
          <a:xfrm>
            <a:off x="827640" y="1447920"/>
            <a:ext cx="7992360" cy="45716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61" y="166920"/>
            <a:ext cx="3491344" cy="63911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984" y="166920"/>
            <a:ext cx="3192024" cy="653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45427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Lab assignment due today !!!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190005" y="1754659"/>
            <a:ext cx="7600207" cy="3970781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400" dirty="0" smtClean="0">
                <a:latin typeface="NeueHaasGroteskText W01"/>
              </a:rPr>
              <a:t>You’ll be given problems similar to Lab 07.</a:t>
            </a:r>
          </a:p>
          <a:p>
            <a:pPr marL="800280" lvl="1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400" dirty="0" smtClean="0">
                <a:latin typeface="NeueHaasGroteskText W01"/>
              </a:rPr>
              <a:t>You need to display required number / letter/ character according to the given conditions.</a:t>
            </a:r>
          </a:p>
          <a:p>
            <a:pPr marL="914760" lvl="1" indent="-457200" algn="just">
              <a:spcBef>
                <a:spcPts val="1001"/>
              </a:spcBef>
              <a:buClr>
                <a:srgbClr val="90C226"/>
              </a:buClr>
              <a:buSzPct val="80000"/>
              <a:buFont typeface="+mj-lt"/>
              <a:buAutoNum type="arabicPeriod"/>
            </a:pPr>
            <a:r>
              <a:rPr lang="en-US" sz="2400" dirty="0" smtClean="0">
                <a:latin typeface="NeueHaasGroteskText W01"/>
              </a:rPr>
              <a:t>Make truth table for each segment from the given conditions.</a:t>
            </a:r>
          </a:p>
          <a:p>
            <a:pPr marL="914760" lvl="1" indent="-457200" algn="just">
              <a:spcBef>
                <a:spcPts val="1001"/>
              </a:spcBef>
              <a:buClr>
                <a:srgbClr val="90C226"/>
              </a:buClr>
              <a:buSzPct val="80000"/>
              <a:buFont typeface="+mj-lt"/>
              <a:buAutoNum type="arabicPeriod"/>
            </a:pPr>
            <a:r>
              <a:rPr lang="en-US" sz="2400" dirty="0" smtClean="0">
                <a:latin typeface="NeueHaasGroteskText W01"/>
              </a:rPr>
              <a:t>Find the expressions for each segment from the truth table using K-map or any other technique.</a:t>
            </a:r>
          </a:p>
          <a:p>
            <a:pPr marL="914760" lvl="1" indent="-457200" algn="just">
              <a:spcBef>
                <a:spcPts val="1001"/>
              </a:spcBef>
              <a:buClr>
                <a:srgbClr val="90C226"/>
              </a:buClr>
              <a:buSzPct val="80000"/>
              <a:buFont typeface="+mj-lt"/>
              <a:buAutoNum type="arabicPeriod"/>
            </a:pPr>
            <a:r>
              <a:rPr lang="en-US" sz="2400" dirty="0" smtClean="0">
                <a:latin typeface="NeueHaasGroteskText W01"/>
              </a:rPr>
              <a:t>Build your circuit and display the characters for different input conditions as described by the problem.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874091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Interfacing 7-segment </a:t>
            </a: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display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362160" y="1754659"/>
            <a:ext cx="7017840" cy="3970781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3600" dirty="0" smtClean="0">
                <a:latin typeface="NeueHaasGroteskText W01"/>
              </a:rPr>
              <a:t>Attention !!!</a:t>
            </a:r>
          </a:p>
          <a:p>
            <a:pPr marL="36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</a:pPr>
            <a:endParaRPr lang="en-US" sz="3600" dirty="0" smtClean="0">
              <a:latin typeface="NeueHaasGroteskText W01"/>
            </a:endParaRPr>
          </a:p>
          <a:p>
            <a:pPr marL="800460" lvl="1" indent="-342900" algn="just">
              <a:spcBef>
                <a:spcPts val="1001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400" dirty="0">
                <a:latin typeface="NeueHaasGroteskText W01"/>
              </a:rPr>
              <a:t> </a:t>
            </a:r>
            <a:r>
              <a:rPr lang="en-US" sz="2400" dirty="0" smtClean="0">
                <a:latin typeface="NeueHaasGroteskText W01"/>
              </a:rPr>
              <a:t>Please use separate </a:t>
            </a:r>
            <a:r>
              <a:rPr lang="en-US" sz="2400" b="1" dirty="0" smtClean="0">
                <a:latin typeface="NeueHaasGroteskText W01"/>
              </a:rPr>
              <a:t>RESISTORS</a:t>
            </a:r>
            <a:r>
              <a:rPr lang="en-US" sz="2400" dirty="0" smtClean="0">
                <a:latin typeface="NeueHaasGroteskText W01"/>
              </a:rPr>
              <a:t> in series before each segment.</a:t>
            </a:r>
          </a:p>
          <a:p>
            <a:pPr marL="1257660" lvl="2" indent="-342900" algn="just">
              <a:spcBef>
                <a:spcPts val="1001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NeueHaasGroteskText W01"/>
              </a:rPr>
              <a:t>Use resistors of 1k or 330 Ohms.</a:t>
            </a:r>
          </a:p>
          <a:p>
            <a:pPr marL="800460" lvl="1" indent="-342900" algn="just">
              <a:spcBef>
                <a:spcPts val="1001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473132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Interfacing 7-segment </a:t>
            </a: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display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362160" y="1754659"/>
            <a:ext cx="7017840" cy="3970781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800460" lvl="1" indent="-342900" algn="just">
              <a:spcBef>
                <a:spcPts val="1001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60" y="1611704"/>
            <a:ext cx="7390715" cy="4872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03760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Interfacing 7-segment </a:t>
            </a: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display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362159" y="1413165"/>
            <a:ext cx="7285549" cy="431227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3600" dirty="0" smtClean="0">
                <a:latin typeface="NeueHaasGroteskText W01"/>
              </a:rPr>
              <a:t>Attention !!!</a:t>
            </a:r>
          </a:p>
          <a:p>
            <a:pPr marL="800460" lvl="1" indent="-342900" algn="just">
              <a:spcBef>
                <a:spcPts val="1001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400" dirty="0">
                <a:latin typeface="NeueHaasGroteskText W01"/>
              </a:rPr>
              <a:t> </a:t>
            </a:r>
            <a:r>
              <a:rPr lang="en-US" sz="2400" b="1" dirty="0" smtClean="0">
                <a:latin typeface="NeueHaasGroteskText W01"/>
              </a:rPr>
              <a:t>NEVER </a:t>
            </a:r>
            <a:r>
              <a:rPr lang="en-US" sz="2400" dirty="0" smtClean="0">
                <a:latin typeface="NeueHaasGroteskText W01"/>
              </a:rPr>
              <a:t>test your LED / 7-segment display by connecting to </a:t>
            </a:r>
            <a:r>
              <a:rPr lang="en-US" sz="2400" dirty="0" smtClean="0">
                <a:latin typeface="NeueHaasGroteskText W01"/>
              </a:rPr>
              <a:t>the power</a:t>
            </a:r>
            <a:r>
              <a:rPr lang="en-US" sz="2400" dirty="0" smtClean="0">
                <a:latin typeface="NeueHaasGroteskText W01"/>
              </a:rPr>
              <a:t>.</a:t>
            </a:r>
          </a:p>
          <a:p>
            <a:pPr marL="800460" lvl="1" indent="-342900" algn="just">
              <a:spcBef>
                <a:spcPts val="1001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NeueHaasGroteskText W01"/>
              </a:rPr>
              <a:t>Use your </a:t>
            </a:r>
            <a:r>
              <a:rPr lang="en-US" sz="2400" b="1" dirty="0" err="1" smtClean="0">
                <a:latin typeface="NeueHaasGroteskText W01"/>
              </a:rPr>
              <a:t>Multimeter</a:t>
            </a:r>
            <a:r>
              <a:rPr lang="en-US" sz="2400" dirty="0" smtClean="0">
                <a:latin typeface="NeueHaasGroteskText W01"/>
              </a:rPr>
              <a:t> to check if they’re working.</a:t>
            </a:r>
          </a:p>
          <a:p>
            <a:pPr marL="1257660" lvl="2" indent="-342900" algn="just">
              <a:spcBef>
                <a:spcPts val="1001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NeueHaasGroteskText W01"/>
              </a:rPr>
              <a:t>Take your dial to continuity/diode mode.</a:t>
            </a:r>
          </a:p>
          <a:p>
            <a:pPr marL="1257660" lvl="2" indent="-342900" algn="just">
              <a:spcBef>
                <a:spcPts val="1001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NeueHaasGroteskText W01"/>
              </a:rPr>
              <a:t>Connect the Black lead of the </a:t>
            </a:r>
            <a:r>
              <a:rPr lang="en-US" sz="2400" dirty="0" err="1" smtClean="0">
                <a:latin typeface="NeueHaasGroteskText W01"/>
              </a:rPr>
              <a:t>multimeter</a:t>
            </a:r>
            <a:r>
              <a:rPr lang="en-US" sz="2400" dirty="0" smtClean="0">
                <a:latin typeface="NeueHaasGroteskText W01"/>
              </a:rPr>
              <a:t> to pin no. 4 or 12 and the Red lead to other pins.</a:t>
            </a:r>
          </a:p>
          <a:p>
            <a:pPr marL="1257660" lvl="2" indent="-342900" algn="just">
              <a:spcBef>
                <a:spcPts val="1001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NeueHaasGroteskText W01"/>
              </a:rPr>
              <a:t>If the segment </a:t>
            </a:r>
            <a:r>
              <a:rPr lang="en-US" sz="2400" dirty="0" smtClean="0">
                <a:latin typeface="NeueHaasGroteskText W01"/>
              </a:rPr>
              <a:t>lights up </a:t>
            </a:r>
            <a:r>
              <a:rPr lang="en-US" sz="2400" dirty="0" smtClean="0">
                <a:latin typeface="NeueHaasGroteskText W01"/>
              </a:rPr>
              <a:t>or the </a:t>
            </a:r>
            <a:r>
              <a:rPr lang="en-US" sz="2400" dirty="0" err="1" smtClean="0">
                <a:latin typeface="NeueHaasGroteskText W01"/>
              </a:rPr>
              <a:t>multemeter</a:t>
            </a:r>
            <a:r>
              <a:rPr lang="en-US" sz="2400" dirty="0" smtClean="0">
                <a:latin typeface="NeueHaasGroteskText W01"/>
              </a:rPr>
              <a:t> displays a value, it’s working.</a:t>
            </a:r>
          </a:p>
          <a:p>
            <a:pPr marL="800460" lvl="1" indent="-342900" algn="just">
              <a:spcBef>
                <a:spcPts val="1001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977897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Interfacing 7-segment </a:t>
            </a: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display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362160" y="1448791"/>
            <a:ext cx="7285549" cy="431227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800" dirty="0" smtClean="0">
                <a:latin typeface="NeueHaasGroteskText W01"/>
              </a:rPr>
              <a:t>Pro tip:</a:t>
            </a:r>
          </a:p>
          <a:p>
            <a:pPr marL="457560" indent="-45720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NeueHaasGroteskText W01"/>
              </a:rPr>
              <a:t>Don’t connect any pin of the display directly to the DIP switch with/without a resistor.</a:t>
            </a:r>
          </a:p>
          <a:p>
            <a:pPr marL="457560" indent="-45720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v"/>
            </a:pPr>
            <a:endParaRPr lang="en-US" sz="2800" dirty="0" smtClean="0">
              <a:latin typeface="NeueHaasGroteskText W01"/>
            </a:endParaRPr>
          </a:p>
          <a:p>
            <a:pPr marL="914760" lvl="1" indent="-457200" algn="just">
              <a:spcBef>
                <a:spcPts val="1001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NeueHaasGroteskText W01"/>
              </a:rPr>
              <a:t>Example: f = A</a:t>
            </a:r>
          </a:p>
          <a:p>
            <a:pPr marL="914760" lvl="1" indent="-457200" algn="just">
              <a:spcBef>
                <a:spcPts val="1001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endParaRPr lang="en-US" sz="2800" dirty="0" smtClean="0">
              <a:latin typeface="NeueHaasGroteskText W01"/>
            </a:endParaRPr>
          </a:p>
          <a:p>
            <a:pPr marL="800460" lvl="1" indent="-342900" algn="just">
              <a:spcBef>
                <a:spcPts val="1001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653616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Interfacing 7-segment </a:t>
            </a: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display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362160" y="1448791"/>
            <a:ext cx="7285549" cy="431227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800" dirty="0" smtClean="0">
                <a:latin typeface="NeueHaasGroteskText W01"/>
              </a:rPr>
              <a:t>What you would like to do:</a:t>
            </a:r>
          </a:p>
          <a:p>
            <a:pPr marL="914760" lvl="1" indent="-457200" algn="just">
              <a:spcBef>
                <a:spcPts val="1001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endParaRPr lang="en-US" sz="2800" dirty="0" smtClean="0">
              <a:latin typeface="NeueHaasGroteskText W01"/>
            </a:endParaRPr>
          </a:p>
          <a:p>
            <a:pPr marL="800460" lvl="1" indent="-342900" algn="just">
              <a:spcBef>
                <a:spcPts val="1001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434" y="2455248"/>
            <a:ext cx="4953000" cy="3124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62659" y="5949537"/>
            <a:ext cx="641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f=A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500493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Interfacing 7-segment </a:t>
            </a: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display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362160" y="1448791"/>
            <a:ext cx="7285549" cy="431227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800" dirty="0" smtClean="0">
                <a:latin typeface="NeueHaasGroteskText W01"/>
              </a:rPr>
              <a:t>Problem:</a:t>
            </a:r>
          </a:p>
          <a:p>
            <a:pPr marL="800280" lvl="1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400" dirty="0" smtClean="0">
                <a:latin typeface="NeueHaasGroteskText W01"/>
              </a:rPr>
              <a:t>The DIP switch doesn’t supply power to the display like the ICs do. So, it won’t work at all.</a:t>
            </a:r>
          </a:p>
          <a:p>
            <a:pPr marL="914760" lvl="1" indent="-457200" algn="just">
              <a:spcBef>
                <a:spcPts val="1001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endParaRPr lang="en-US" sz="2800" dirty="0" smtClean="0">
              <a:latin typeface="NeueHaasGroteskText W01"/>
            </a:endParaRPr>
          </a:p>
          <a:p>
            <a:pPr marL="800460" lvl="1" indent="-342900" algn="just">
              <a:spcBef>
                <a:spcPts val="1001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103" y="2902288"/>
            <a:ext cx="6383606" cy="368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5125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Interfacing 7-segment </a:t>
            </a: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display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6" name="TextShape 2"/>
              <p:cNvSpPr txBox="1"/>
              <p:nvPr/>
            </p:nvSpPr>
            <p:spPr>
              <a:xfrm>
                <a:off x="362160" y="2054431"/>
                <a:ext cx="7285549" cy="37066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/>
              <a:lstStyle/>
              <a:p>
                <a:pPr marL="343080" indent="-342720" algn="just">
                  <a:lnSpc>
                    <a:spcPct val="100000"/>
                  </a:lnSpc>
                  <a:spcBef>
                    <a:spcPts val="1001"/>
                  </a:spcBef>
                  <a:buClr>
                    <a:srgbClr val="90C226"/>
                  </a:buClr>
                  <a:buSzPct val="80000"/>
                  <a:buFont typeface="Wingdings 3" charset="2"/>
                  <a:buChar char=""/>
                </a:pPr>
                <a:r>
                  <a:rPr lang="en-US" sz="2800" dirty="0" smtClean="0">
                    <a:latin typeface="NeueHaasGroteskText W01"/>
                  </a:rPr>
                  <a:t>What you need to do:</a:t>
                </a:r>
              </a:p>
              <a:p>
                <a:pPr marL="800280" lvl="1" indent="-342720" algn="just">
                  <a:spcBef>
                    <a:spcPts val="1001"/>
                  </a:spcBef>
                  <a:buClr>
                    <a:srgbClr val="90C226"/>
                  </a:buClr>
                  <a:buSzPct val="80000"/>
                  <a:buFont typeface="Wingdings 3" charset="2"/>
                  <a:buChar char=""/>
                </a:pPr>
                <a:r>
                  <a:rPr lang="en-US" sz="2400" dirty="0" smtClean="0">
                    <a:latin typeface="NeueHaasGroteskText W01"/>
                  </a:rPr>
                  <a:t>Use the logic  A.A=A  or  A+A=A  or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bar>
                          <m:barPr>
                            <m:pos m:val="top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240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bar>
                      </m:e>
                    </m:ba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sz="2400" b="0" dirty="0" smtClean="0">
                  <a:latin typeface="NeueHaasGroteskText W01"/>
                </a:endParaRPr>
              </a:p>
              <a:p>
                <a:pPr marL="800280" lvl="1" indent="-342720" algn="just">
                  <a:spcBef>
                    <a:spcPts val="1001"/>
                  </a:spcBef>
                  <a:buClr>
                    <a:srgbClr val="90C226"/>
                  </a:buClr>
                  <a:buSzPct val="80000"/>
                  <a:buFont typeface="Wingdings 3" charset="2"/>
                  <a:buChar char=""/>
                </a:pPr>
                <a:r>
                  <a:rPr lang="en-US" sz="2400" dirty="0" smtClean="0">
                    <a:latin typeface="NeueHaasGroteskText W01"/>
                  </a:rPr>
                  <a:t>This way, the output comes from an IC that can supply power to the display.</a:t>
                </a:r>
              </a:p>
              <a:p>
                <a:pPr marL="800460" lvl="1" indent="-342900" algn="just">
                  <a:spcBef>
                    <a:spcPts val="1001"/>
                  </a:spcBef>
                  <a:buClr>
                    <a:srgbClr val="90C226"/>
                  </a:buClr>
                  <a:buSzPct val="80000"/>
                  <a:buFont typeface="Wingdings" panose="05000000000000000000" pitchFamily="2" charset="2"/>
                  <a:buChar char="Ø"/>
                </a:pPr>
                <a:endParaRPr lang="en-US" sz="2400" dirty="0"/>
              </a:p>
            </p:txBody>
          </p:sp>
        </mc:Choice>
        <mc:Fallback>
          <p:sp>
            <p:nvSpPr>
              <p:cNvPr id="116" name="TextShap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60" y="2054431"/>
                <a:ext cx="7285549" cy="3706636"/>
              </a:xfrm>
              <a:prstGeom prst="rect">
                <a:avLst/>
              </a:prstGeom>
              <a:blipFill rotWithShape="0">
                <a:blip r:embed="rId2"/>
                <a:stretch>
                  <a:fillRect l="-1003" t="-1645" r="-1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16723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5044</TotalTime>
  <Words>329</Words>
  <Application>Microsoft Office PowerPoint</Application>
  <PresentationFormat>On-screen Show (4:3)</PresentationFormat>
  <Paragraphs>59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Cambria Math</vt:lpstr>
      <vt:lpstr>DejaVu Sans</vt:lpstr>
      <vt:lpstr>Harrington</vt:lpstr>
      <vt:lpstr>NeueHaasGroteskText W01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Design Laboratory</dc:title>
  <dc:subject/>
  <dc:creator>hp</dc:creator>
  <dc:description/>
  <cp:lastModifiedBy>HASIB</cp:lastModifiedBy>
  <cp:revision>410</cp:revision>
  <dcterms:created xsi:type="dcterms:W3CDTF">2011-08-27T12:42:26Z</dcterms:created>
  <dcterms:modified xsi:type="dcterms:W3CDTF">2017-10-26T04:59:52Z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Hewlett-Packard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2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21</vt:i4>
  </property>
</Properties>
</file>