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21"/>
  </p:notesMasterIdLst>
  <p:sldIdLst>
    <p:sldId id="256" r:id="rId2"/>
    <p:sldId id="257" r:id="rId3"/>
    <p:sldId id="298" r:id="rId4"/>
    <p:sldId id="297" r:id="rId5"/>
    <p:sldId id="299" r:id="rId6"/>
    <p:sldId id="300" r:id="rId7"/>
    <p:sldId id="307" r:id="rId8"/>
    <p:sldId id="303" r:id="rId9"/>
    <p:sldId id="304" r:id="rId10"/>
    <p:sldId id="305" r:id="rId11"/>
    <p:sldId id="306" r:id="rId12"/>
    <p:sldId id="308" r:id="rId13"/>
    <p:sldId id="310" r:id="rId14"/>
    <p:sldId id="311" r:id="rId15"/>
    <p:sldId id="312" r:id="rId16"/>
    <p:sldId id="302" r:id="rId17"/>
    <p:sldId id="313" r:id="rId18"/>
    <p:sldId id="314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6A0312D-A6B4-412D-A743-D043E5567EC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F35A5CC-BFA4-4C90-9E68-57CC03AB8DC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19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9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6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7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1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2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1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07640" y="980640"/>
            <a:ext cx="7920360" cy="2599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University of Maryland Baltimore County</a:t>
            </a:r>
            <a:br>
              <a:rPr dirty="0"/>
            </a:b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Department of Computer Science and Electrical Engineering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 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</a:t>
            </a: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Laboratory (Discussion 7)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15280" y="3700362"/>
            <a:ext cx="8928720" cy="2952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09800">
              <a:lnSpc>
                <a:spcPct val="100000"/>
              </a:lnSpc>
              <a:spcBef>
                <a:spcPts val="100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Hasib Hasan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3"/>
              </a:rPr>
              <a:t>ha26@umbc.edu</a:t>
            </a:r>
            <a:endParaRPr lang="en-US" sz="1800" b="0" u="sng" strike="noStrike" spc="-1" dirty="0">
              <a:solidFill>
                <a:srgbClr val="CCE49D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</a:rPr>
              <a:t>Edward Hanson</a:t>
            </a:r>
            <a:endParaRPr lang="en-US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u="sng" spc="-1" dirty="0">
                <a:solidFill>
                  <a:srgbClr val="C0E474"/>
                </a:solidFill>
                <a:uFill>
                  <a:solidFill>
                    <a:srgbClr val="FFFFFF"/>
                  </a:solidFill>
                </a:uFill>
              </a:rPr>
              <a:t>ehanson1@umbc.edu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Ankit </a:t>
            </a:r>
            <a:r>
              <a:rPr lang="en-US" sz="2200" b="0" strike="noStrike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Baingane</a:t>
            </a: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4"/>
              </a:rPr>
              <a:t>ankitb1@umbc.edu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 connections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1309816"/>
            <a:ext cx="7311387" cy="44156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Common Anode: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>
                <a:solidFill>
                  <a:srgbClr val="414143"/>
                </a:solidFill>
                <a:latin typeface="Martel"/>
              </a:rPr>
              <a:t>The Common Anode (CA)</a:t>
            </a:r>
            <a:r>
              <a:rPr lang="en-US" sz="2000" dirty="0">
                <a:solidFill>
                  <a:srgbClr val="414042"/>
                </a:solidFill>
                <a:latin typeface="Martel"/>
              </a:rPr>
              <a:t> – In the common anode display, all the anode connections of the LED segments are joined together to logic “1”. The individual segments are illuminated by applying a ground, logic “0” or “LOW” signal via a suitable current limiting resistor to the Cathode of the particular segment (a-g).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FFB30-418C-4A0D-9222-5419E3D73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238" y="3517628"/>
            <a:ext cx="4050018" cy="28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636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 connections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1309816"/>
            <a:ext cx="7311387" cy="44156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Your 7-segment display: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It’s a common cathode 7-segment display.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It comes in DIP package. The pinout is as follows-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D80331-E7C8-462B-AFCB-FE02D0F85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4" y="2630296"/>
            <a:ext cx="6950122" cy="423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131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2088291"/>
            <a:ext cx="7352269" cy="420555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You can consider each segment as individual outputs.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So, you need separate expressions for each of the 7 segments.</a:t>
            </a:r>
          </a:p>
          <a:p>
            <a:pPr marL="1257480" lvl="2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Make truth table for each of the segments.</a:t>
            </a:r>
          </a:p>
          <a:p>
            <a:pPr marL="1257480" lvl="2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Use K-map or Boolean algebra to find the expression for each segment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>
              <a:solidFill>
                <a:srgbClr val="414042"/>
              </a:solidFill>
              <a:latin typeface="Martel"/>
            </a:endParaRPr>
          </a:p>
        </p:txBody>
      </p:sp>
    </p:spTree>
    <p:extLst>
      <p:ext uri="{BB962C8B-B14F-4D97-AF65-F5344CB8AC3E}">
        <p14:creationId xmlns:p14="http://schemas.microsoft.com/office/powerpoint/2010/main" val="29119564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1643449"/>
            <a:ext cx="7352269" cy="465040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Example: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   ## let’s make a circuit that has only one bit input. If the input is 0, the 7-segment segment display will display ‘’0’’. If the input is 1, it will display the digit ‘’1’’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200" dirty="0">
              <a:solidFill>
                <a:srgbClr val="414042"/>
              </a:solidFill>
              <a:latin typeface="Martel"/>
            </a:endParaRP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Firstly, find out the truth table for each of the segments: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414042"/>
              </a:solidFill>
              <a:latin typeface="Marte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320F56-B11B-4F74-95EE-A6CEFEABD741}"/>
              </a:ext>
            </a:extLst>
          </p:cNvPr>
          <p:cNvGraphicFramePr>
            <a:graphicFrameLocks noGrp="1"/>
          </p:cNvGraphicFramePr>
          <p:nvPr/>
        </p:nvGraphicFramePr>
        <p:xfrm>
          <a:off x="362160" y="4609756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49757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372051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092221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20762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043023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617468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674026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81493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8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2501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29C9E1A-57E4-4BD0-9A15-043751F44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74" y="4379662"/>
            <a:ext cx="1275509" cy="17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361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1435101"/>
            <a:ext cx="7352269" cy="40005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Then find out the expression for each segment from the truth table-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414042"/>
              </a:solidFill>
              <a:latin typeface="Marte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320F56-B11B-4F74-95EE-A6CEFEABD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82735"/>
              </p:ext>
            </p:extLst>
          </p:nvPr>
        </p:nvGraphicFramePr>
        <p:xfrm>
          <a:off x="735420" y="23066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83497572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372051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092221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20762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043023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617468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674026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81493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8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250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EFD3B8A-EDB4-4240-9641-5415141298F4}"/>
              </a:ext>
            </a:extLst>
          </p:cNvPr>
          <p:cNvSpPr txBox="1"/>
          <p:nvPr/>
        </p:nvSpPr>
        <p:spPr>
          <a:xfrm>
            <a:off x="735420" y="4100315"/>
            <a:ext cx="6616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Here, we have only one input variable. So, we can use simple Boolean algebra.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This leads to-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E9EA02-9EEE-4FC1-B870-434F1713EBE2}"/>
              </a:ext>
            </a:extLst>
          </p:cNvPr>
          <p:cNvSpPr txBox="1"/>
          <p:nvPr/>
        </p:nvSpPr>
        <p:spPr>
          <a:xfrm>
            <a:off x="222423" y="5226080"/>
            <a:ext cx="804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a=</a:t>
            </a:r>
            <a:r>
              <a:rPr lang="en-US" sz="2400" b="1" dirty="0"/>
              <a:t> Ã;      </a:t>
            </a:r>
            <a:r>
              <a:rPr lang="en-US" sz="2400" dirty="0"/>
              <a:t>b= 1;    c= 1;    d =</a:t>
            </a:r>
            <a:r>
              <a:rPr lang="en-US" sz="2400" b="1" dirty="0"/>
              <a:t> Ã;     </a:t>
            </a:r>
            <a:r>
              <a:rPr lang="en-US" sz="2400" dirty="0"/>
              <a:t>e = Ã;     f = Ã;     g= 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59782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Interfacing 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-172994" y="1435101"/>
            <a:ext cx="7525264" cy="40005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srgbClr val="414042"/>
                </a:solidFill>
                <a:latin typeface="Martel"/>
              </a:rPr>
              <a:t>Finally, you can make the circuit from the expressions found-</a:t>
            </a:r>
          </a:p>
          <a:p>
            <a:pPr marL="800460" lvl="1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414042"/>
              </a:solidFill>
              <a:latin typeface="Marte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5EFC8C-4126-4D90-9712-3CE087725D50}"/>
              </a:ext>
            </a:extLst>
          </p:cNvPr>
          <p:cNvSpPr txBox="1"/>
          <p:nvPr/>
        </p:nvSpPr>
        <p:spPr>
          <a:xfrm>
            <a:off x="0" y="2604354"/>
            <a:ext cx="804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a=</a:t>
            </a:r>
            <a:r>
              <a:rPr lang="en-US" sz="2400" b="1" dirty="0"/>
              <a:t> Ã;     </a:t>
            </a:r>
            <a:r>
              <a:rPr lang="en-US" sz="2400" dirty="0"/>
              <a:t>b= 1;    c= 1;    d =</a:t>
            </a:r>
            <a:r>
              <a:rPr lang="en-US" sz="2400" b="1" dirty="0"/>
              <a:t> Ã;     </a:t>
            </a:r>
            <a:r>
              <a:rPr lang="en-US" sz="2400" dirty="0"/>
              <a:t>e = Ã;    f = Ã;     g= 0</a:t>
            </a:r>
          </a:p>
          <a:p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AF63C2-FBC4-42DB-BAE7-6F9E0ACED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0" y="3110373"/>
            <a:ext cx="6919784" cy="360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737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Good news !!!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2187146"/>
            <a:ext cx="7017840" cy="353829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14042"/>
                </a:solidFill>
                <a:effectLst/>
                <a:latin typeface="Martel"/>
              </a:rPr>
              <a:t>We’ve received new kits for everyone.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414042"/>
              </a:solidFill>
              <a:latin typeface="Martel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14042"/>
                </a:solidFill>
                <a:effectLst/>
                <a:latin typeface="Martel"/>
              </a:rPr>
              <a:t>Everyo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ne can take one box and keep it with you.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b="0" i="0" dirty="0">
              <a:solidFill>
                <a:srgbClr val="414042"/>
              </a:solidFill>
              <a:effectLst/>
              <a:latin typeface="Martel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You need to perform all labs and assignments by yourself from today’s lab.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14042"/>
                </a:solidFill>
                <a:effectLst/>
                <a:latin typeface="Martel"/>
              </a:rPr>
              <a:t>No lab partners.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You can share power supply modules.</a:t>
            </a:r>
            <a:endParaRPr lang="en-US" sz="2400" b="0" i="0" dirty="0">
              <a:solidFill>
                <a:srgbClr val="414042"/>
              </a:solidFill>
              <a:effectLst/>
              <a:latin typeface="Martel"/>
            </a:endParaRPr>
          </a:p>
        </p:txBody>
      </p:sp>
    </p:spTree>
    <p:extLst>
      <p:ext uri="{BB962C8B-B14F-4D97-AF65-F5344CB8AC3E}">
        <p14:creationId xmlns:p14="http://schemas.microsoft.com/office/powerpoint/2010/main" val="36947363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Good news !!!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50171" y="2211860"/>
            <a:ext cx="7466497" cy="353829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Your 2</a:t>
            </a:r>
            <a:r>
              <a:rPr lang="en-US" sz="2400" baseline="30000" dirty="0">
                <a:solidFill>
                  <a:srgbClr val="414042"/>
                </a:solidFill>
                <a:latin typeface="Martel"/>
              </a:rPr>
              <a:t>nd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 assignment is due next Friday, 27</a:t>
            </a:r>
            <a:r>
              <a:rPr lang="en-US" sz="2400" baseline="30000" dirty="0">
                <a:solidFill>
                  <a:srgbClr val="414042"/>
                </a:solidFill>
                <a:latin typeface="Martel"/>
              </a:rPr>
              <a:t>th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 October.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14042"/>
                </a:solidFill>
                <a:effectLst/>
                <a:latin typeface="Martel"/>
              </a:rPr>
              <a:t>It’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ll be in the lab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You’ll be making circuits with 7-segments displays.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414042"/>
              </a:solidFill>
              <a:latin typeface="Martel"/>
            </a:endParaRPr>
          </a:p>
          <a:p>
            <a:pPr lvl="1" algn="just"/>
            <a:endParaRPr lang="en-US" sz="2400" b="0" i="0" dirty="0">
              <a:solidFill>
                <a:srgbClr val="414042"/>
              </a:solidFill>
              <a:effectLst/>
              <a:latin typeface="Martel"/>
            </a:endParaRPr>
          </a:p>
        </p:txBody>
      </p:sp>
    </p:spTree>
    <p:extLst>
      <p:ext uri="{BB962C8B-B14F-4D97-AF65-F5344CB8AC3E}">
        <p14:creationId xmlns:p14="http://schemas.microsoft.com/office/powerpoint/2010/main" val="30966979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Change in office hours!!!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026355" y="2545492"/>
            <a:ext cx="7466497" cy="353829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Fridays-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12.30 to 2.00 PM, ITE 242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414042"/>
              </a:solidFill>
              <a:latin typeface="Martel"/>
            </a:endParaRPr>
          </a:p>
          <a:p>
            <a:pPr lvl="1" algn="just"/>
            <a:endParaRPr lang="en-US" sz="2400" b="0" i="0" dirty="0">
              <a:solidFill>
                <a:srgbClr val="414042"/>
              </a:solidFill>
              <a:effectLst/>
              <a:latin typeface="Martel"/>
            </a:endParaRPr>
          </a:p>
        </p:txBody>
      </p:sp>
    </p:spTree>
    <p:extLst>
      <p:ext uri="{BB962C8B-B14F-4D97-AF65-F5344CB8AC3E}">
        <p14:creationId xmlns:p14="http://schemas.microsoft.com/office/powerpoint/2010/main" val="6691339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2179800" y="3069000"/>
            <a:ext cx="44514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trike="noStrike" spc="-1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Harrington"/>
              </a:rPr>
              <a:t>Questions?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225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91BD00-38C0-40B8-87C0-38B43B1AA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96" y="2611652"/>
            <a:ext cx="1457884" cy="22074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31969-5BAA-4302-BA7E-A78171E5F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127" y="2770019"/>
            <a:ext cx="5236632" cy="2049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754659"/>
            <a:ext cx="7017840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Seven-segment displays are commonly used in digital clocks, clock radios, timers, wristwatches, and calculators. 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They can also be found in motor-vehicle odometers, speedometers, radio frequency indicators, and practically any other display that makes use of alphanumeric characters alone (without the need for graphics).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7409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754659"/>
            <a:ext cx="7017840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A set of seven bar-shaped LED (light-emitting diode) or LCD(liquid crystal display) elements, arranged to form a squared-off figure 8.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 </a:t>
            </a:r>
            <a:r>
              <a:rPr lang="en-US" sz="2000" dirty="0">
                <a:latin typeface="NeueHaasGroteskText W01"/>
              </a:rPr>
              <a:t>A few other seven-segment displays use other illumination devices, such as incandescent or gas-plasma ("neon") lamps. 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If all elements are activated, the display shows a numeral 8. 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When some of the elements are activated but not others, any single-digit numeral from 0 to 9, as well as most uppercase and lowercase letters of the English alphabet, can be portrayed.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16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754659"/>
            <a:ext cx="7017840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B75888-E1AD-419C-B6D7-E96AB03DF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38" y="1941120"/>
            <a:ext cx="6777693" cy="316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67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383957"/>
            <a:ext cx="7348456" cy="434148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Each one of the seven LEDs in the display is given a positional segment with one of its connection pins being brought straight out of the rectangular plastic package.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These individual LED pins are labelled from ’</a:t>
            </a:r>
            <a:r>
              <a:rPr lang="en-US" sz="2400" dirty="0">
                <a:solidFill>
                  <a:srgbClr val="414143"/>
                </a:solidFill>
                <a:latin typeface="Martel"/>
              </a:rPr>
              <a:t>a’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 through to ’</a:t>
            </a:r>
            <a:r>
              <a:rPr lang="en-US" sz="2400" dirty="0">
                <a:solidFill>
                  <a:srgbClr val="414143"/>
                </a:solidFill>
                <a:latin typeface="Martel"/>
              </a:rPr>
              <a:t>g’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 representing each individual LED. The other LED pins are connected together and wired to form a common pin.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6F59EE-4653-43C6-9635-104FC1B87C1F}"/>
              </a:ext>
            </a:extLst>
          </p:cNvPr>
          <p:cNvSpPr txBox="1"/>
          <p:nvPr/>
        </p:nvSpPr>
        <p:spPr>
          <a:xfrm>
            <a:off x="362160" y="4337222"/>
            <a:ext cx="5532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By forward biasing the appropriate pins of the LED segments in a particular order, some segments will be light and others will be dark allowing the desired character pattern of the number to be generated on the display. </a:t>
            </a:r>
          </a:p>
          <a:p>
            <a:pPr algn="just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B8FCFA-A5EA-45B4-8B62-64F2DF0D8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171" y="4074339"/>
            <a:ext cx="1864500" cy="261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00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60" y="1383957"/>
            <a:ext cx="7348456" cy="434148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Segments to be made ON to show the characters: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8F3C25-28F7-46FE-ACE8-846023869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1120"/>
            <a:ext cx="6903022" cy="4694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2CF5A0-B72F-4BA4-B412-BB86B5F6E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459" y="1941120"/>
            <a:ext cx="1922634" cy="269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679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 connections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2261286"/>
            <a:ext cx="7138391" cy="346415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The displays common pin is generally used to identify which type of 7-segment display it is. As each LED has two connecting pins, one called the “Anode” and the other called the “Cathode”, there are therefore two types of LED 7-segment display called: </a:t>
            </a:r>
            <a:r>
              <a:rPr lang="en-US" sz="2400" b="1" dirty="0">
                <a:solidFill>
                  <a:srgbClr val="414042"/>
                </a:solidFill>
                <a:latin typeface="Martel"/>
              </a:rPr>
              <a:t>Common Cathode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 (CC) and </a:t>
            </a:r>
            <a:r>
              <a:rPr lang="en-US" sz="2400" b="1" dirty="0">
                <a:solidFill>
                  <a:srgbClr val="414042"/>
                </a:solidFill>
                <a:latin typeface="Martel"/>
              </a:rPr>
              <a:t>Common Anode</a:t>
            </a:r>
            <a:r>
              <a:rPr lang="en-US" sz="2400" dirty="0">
                <a:solidFill>
                  <a:srgbClr val="414042"/>
                </a:solidFill>
                <a:latin typeface="Martel"/>
              </a:rPr>
              <a:t> (CA).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9341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7-segment display connections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1309816"/>
            <a:ext cx="7138391" cy="44156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rgbClr val="414042"/>
                </a:solidFill>
                <a:latin typeface="Martel"/>
              </a:rPr>
              <a:t>Common Cathode: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>
                <a:solidFill>
                  <a:srgbClr val="414042"/>
                </a:solidFill>
                <a:latin typeface="Martel"/>
              </a:rPr>
              <a:t>In the common cathode display, all the cathode connections of the LED segments are joined together to logic “0” or ground. The individual segments are illuminated by application of a “HIGH”, or logic “1” signal via a current limiting resistor to forward bias the individual Anode terminals (a-g).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0D8014-A493-466D-99EB-520692918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573" y="3517628"/>
            <a:ext cx="4279562" cy="313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88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4890</TotalTime>
  <Words>681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DejaVu Sans</vt:lpstr>
      <vt:lpstr>Harrington</vt:lpstr>
      <vt:lpstr>Martel</vt:lpstr>
      <vt:lpstr>NeueHaasGroteskText W01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subject/>
  <dc:creator>hp</dc:creator>
  <dc:description/>
  <cp:lastModifiedBy>HASIB</cp:lastModifiedBy>
  <cp:revision>389</cp:revision>
  <dcterms:created xsi:type="dcterms:W3CDTF">2011-08-27T12:42:26Z</dcterms:created>
  <dcterms:modified xsi:type="dcterms:W3CDTF">2017-10-19T19:19:10Z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