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notesMasterIdLst>
    <p:notesMasterId r:id="rId13"/>
  </p:notesMasterIdLst>
  <p:sldIdLst>
    <p:sldId id="256" r:id="rId2"/>
    <p:sldId id="257" r:id="rId3"/>
    <p:sldId id="277" r:id="rId4"/>
    <p:sldId id="278" r:id="rId5"/>
    <p:sldId id="279" r:id="rId6"/>
    <p:sldId id="280" r:id="rId7"/>
    <p:sldId id="258" r:id="rId8"/>
    <p:sldId id="281" r:id="rId9"/>
    <p:sldId id="283" r:id="rId10"/>
    <p:sldId id="274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6A0312D-A6B4-412D-A743-D043E5567ECE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F35A5CC-BFA4-4C90-9E68-57CC03AB8DC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18236B-4092-4C62-9A7C-425553BA400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10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18236B-4092-4C62-9A7C-425553BA400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28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29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09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07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16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557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3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69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61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01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2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88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81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7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26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kitb1@umbc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07640" y="980640"/>
            <a:ext cx="7920360" cy="2599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University of Maryland Baltimore County</a:t>
            </a:r>
            <a:br>
              <a:rPr dirty="0"/>
            </a:b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Department of Computer Science and Electrical Engineering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 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</a:t>
            </a: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Laboratory (Discussion 4)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67640" y="3861000"/>
            <a:ext cx="8928720" cy="2952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109800">
              <a:lnSpc>
                <a:spcPct val="100000"/>
              </a:lnSpc>
              <a:spcBef>
                <a:spcPts val="1001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Hasib Hasan 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3"/>
              </a:rPr>
              <a:t>ha26@umbc.edu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Ankit Baingane 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4"/>
              </a:rPr>
              <a:t>ankitb1@umbc.edu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Edward Hanson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>
                <a:solidFill>
                  <a:srgbClr val="C0E474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ehanson1@umbc.edu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3"/>
          <p:cNvSpPr/>
          <p:nvPr/>
        </p:nvSpPr>
        <p:spPr>
          <a:xfrm>
            <a:off x="457018" y="397566"/>
            <a:ext cx="4451400" cy="1007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400" b="1" spc="-1" dirty="0">
                <a:solidFill>
                  <a:srgbClr val="3F7819"/>
                </a:solidFill>
                <a:uFill>
                  <a:solidFill>
                    <a:srgbClr val="FFFFFF"/>
                  </a:solidFill>
                </a:uFill>
              </a:rPr>
              <a:t>Announcement</a:t>
            </a:r>
            <a:r>
              <a:rPr lang="en-US" sz="5400" b="1" spc="-1" dirty="0">
                <a:solidFill>
                  <a:srgbClr val="3F7819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757E4B-9439-4B33-8AF1-B56FB480A4EF}"/>
              </a:ext>
            </a:extLst>
          </p:cNvPr>
          <p:cNvSpPr txBox="1"/>
          <p:nvPr/>
        </p:nvSpPr>
        <p:spPr>
          <a:xfrm>
            <a:off x="728870" y="2027583"/>
            <a:ext cx="64803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You can come and practice with your circuits on Tuesdays 3.30-5.00 PM in ITE 242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2"/>
          <p:cNvSpPr txBox="1"/>
          <p:nvPr/>
        </p:nvSpPr>
        <p:spPr>
          <a:xfrm>
            <a:off x="827640" y="1447920"/>
            <a:ext cx="799236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2179800" y="3069000"/>
            <a:ext cx="44514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400" b="1" strike="noStrike" spc="-1">
                <a:solidFill>
                  <a:srgbClr val="3F7819"/>
                </a:solidFill>
                <a:uFill>
                  <a:solidFill>
                    <a:srgbClr val="FFFFFF"/>
                  </a:solidFill>
                </a:uFill>
                <a:latin typeface="Harrington"/>
              </a:rPr>
              <a:t>Questions?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0225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Boolean Algebra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845000"/>
            <a:ext cx="70178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Boolean Algebra is the mathematics we use to </a:t>
            </a:r>
            <a:r>
              <a:rPr lang="en-US" sz="2400" dirty="0" err="1"/>
              <a:t>analyse</a:t>
            </a:r>
            <a:r>
              <a:rPr lang="en-US" sz="2400" dirty="0"/>
              <a:t> digital gates and circuits.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A set of rules or Laws of Boolean expressions have been invented to help reduce the number of logic gates needed to perform a particular logic operation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/>
              <a:t>Results a list of functions or theorems known commonly as the </a:t>
            </a:r>
            <a:r>
              <a:rPr lang="en-US" sz="2000" dirty="0">
                <a:solidFill>
                  <a:prstClr val="black"/>
                </a:solidFill>
              </a:rPr>
              <a:t>Laws of Boolean Algebra</a:t>
            </a:r>
            <a:endParaRPr lang="en-US" sz="200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48640" y="620640"/>
            <a:ext cx="6656039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Laws of Boolean Algebra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671649" y="2109932"/>
            <a:ext cx="70178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00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CF087-6A8A-4173-9F79-E22B2839A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7" y="1446530"/>
            <a:ext cx="7101303" cy="454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394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54781" y="441902"/>
            <a:ext cx="5134709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Converting Truth Table to Boolean Expression</a:t>
            </a:r>
            <a:endParaRPr lang="en-US" sz="2800" b="1" strike="noStrike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70125" y="2109932"/>
            <a:ext cx="70178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00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2DAC057-9D3B-42E9-9407-3080D47B6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900605"/>
              </p:ext>
            </p:extLst>
          </p:nvPr>
        </p:nvGraphicFramePr>
        <p:xfrm>
          <a:off x="162956" y="1825621"/>
          <a:ext cx="4917300" cy="3669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730"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uFillTx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ight Arrow 4">
            <a:extLst>
              <a:ext uri="{FF2B5EF4-FFF2-40B4-BE49-F238E27FC236}">
                <a16:creationId xmlns:a16="http://schemas.microsoft.com/office/drawing/2014/main" id="{31EB1EA3-24BC-42B8-812B-94B86882AABE}"/>
              </a:ext>
            </a:extLst>
          </p:cNvPr>
          <p:cNvSpPr>
            <a:spLocks/>
          </p:cNvSpPr>
          <p:nvPr/>
        </p:nvSpPr>
        <p:spPr>
          <a:xfrm rot="10800000">
            <a:off x="4227699" y="2701639"/>
            <a:ext cx="1261791" cy="29120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ight Arrow 5">
            <a:extLst>
              <a:ext uri="{FF2B5EF4-FFF2-40B4-BE49-F238E27FC236}">
                <a16:creationId xmlns:a16="http://schemas.microsoft.com/office/drawing/2014/main" id="{A2D93B97-0763-4364-85A4-2D242C3EE186}"/>
              </a:ext>
            </a:extLst>
          </p:cNvPr>
          <p:cNvSpPr>
            <a:spLocks/>
          </p:cNvSpPr>
          <p:nvPr/>
        </p:nvSpPr>
        <p:spPr>
          <a:xfrm rot="10800000">
            <a:off x="4227699" y="3889612"/>
            <a:ext cx="1261791" cy="29120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8" name="Right Arrow 6">
            <a:extLst>
              <a:ext uri="{FF2B5EF4-FFF2-40B4-BE49-F238E27FC236}">
                <a16:creationId xmlns:a16="http://schemas.microsoft.com/office/drawing/2014/main" id="{811E55E7-2165-446F-9B81-43B37C58F8A6}"/>
              </a:ext>
            </a:extLst>
          </p:cNvPr>
          <p:cNvSpPr>
            <a:spLocks/>
          </p:cNvSpPr>
          <p:nvPr/>
        </p:nvSpPr>
        <p:spPr>
          <a:xfrm rot="10800000">
            <a:off x="4227700" y="4294995"/>
            <a:ext cx="1261791" cy="29120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9" name="Right Arrow 7">
            <a:extLst>
              <a:ext uri="{FF2B5EF4-FFF2-40B4-BE49-F238E27FC236}">
                <a16:creationId xmlns:a16="http://schemas.microsoft.com/office/drawing/2014/main" id="{74BA72BA-9C1C-4817-9AFC-C979ACF8975C}"/>
              </a:ext>
            </a:extLst>
          </p:cNvPr>
          <p:cNvSpPr>
            <a:spLocks/>
          </p:cNvSpPr>
          <p:nvPr/>
        </p:nvSpPr>
        <p:spPr>
          <a:xfrm rot="10800000">
            <a:off x="4227700" y="4712676"/>
            <a:ext cx="1261791" cy="29120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Right Arrow 8">
            <a:extLst>
              <a:ext uri="{FF2B5EF4-FFF2-40B4-BE49-F238E27FC236}">
                <a16:creationId xmlns:a16="http://schemas.microsoft.com/office/drawing/2014/main" id="{9332988C-D4C0-4A42-AF24-1576ABE5AFC1}"/>
              </a:ext>
            </a:extLst>
          </p:cNvPr>
          <p:cNvSpPr>
            <a:spLocks/>
          </p:cNvSpPr>
          <p:nvPr/>
        </p:nvSpPr>
        <p:spPr>
          <a:xfrm rot="10800000">
            <a:off x="4227700" y="5084883"/>
            <a:ext cx="1261791" cy="29120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C5638EF-677D-4A12-9FBF-11194D8B6781}"/>
              </a:ext>
            </a:extLst>
          </p:cNvPr>
          <p:cNvSpPr>
            <a:spLocks/>
          </p:cNvSpPr>
          <p:nvPr/>
        </p:nvSpPr>
        <p:spPr>
          <a:xfrm>
            <a:off x="5576088" y="2769576"/>
            <a:ext cx="1167905" cy="2606509"/>
          </a:xfrm>
          <a:prstGeom prst="rightBrace">
            <a:avLst/>
          </a:prstGeom>
          <a:solidFill>
            <a:schemeClr val="accent1"/>
          </a:solidFill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5117C2-3E63-441E-A4C7-D89320C1E669}"/>
              </a:ext>
            </a:extLst>
          </p:cNvPr>
          <p:cNvSpPr txBox="1">
            <a:spLocks/>
          </p:cNvSpPr>
          <p:nvPr/>
        </p:nvSpPr>
        <p:spPr>
          <a:xfrm>
            <a:off x="7158551" y="3380949"/>
            <a:ext cx="108304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X’.Y’.Z +X.Y’.Z’ + X.Y’.Z + X.Y.Z’ + X.Y.Z</a:t>
            </a:r>
          </a:p>
        </p:txBody>
      </p:sp>
    </p:spTree>
    <p:extLst>
      <p:ext uri="{BB962C8B-B14F-4D97-AF65-F5344CB8AC3E}">
        <p14:creationId xmlns:p14="http://schemas.microsoft.com/office/powerpoint/2010/main" val="32298866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54781" y="441902"/>
            <a:ext cx="5134709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Converting Truth Table to Boolean Expression</a:t>
            </a:r>
            <a:endParaRPr lang="en-US" sz="2800" b="1" strike="noStrike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00149B-30AF-4ECF-B340-61956EEDB158}"/>
              </a:ext>
            </a:extLst>
          </p:cNvPr>
          <p:cNvSpPr/>
          <p:nvPr/>
        </p:nvSpPr>
        <p:spPr>
          <a:xfrm>
            <a:off x="633045" y="1491175"/>
            <a:ext cx="665401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    Simplification using Boolean algebra-</a:t>
            </a:r>
          </a:p>
          <a:p>
            <a:endParaRPr lang="en-US" sz="2400" dirty="0"/>
          </a:p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X’.Y’.Z +X.Y’.Z’ + X.Y’.Z + X.Y.Z’ + X.Y.Z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X’.Y’.Z +X.Y’.Z’ + X.Y’.Z + X.Y.(Z + Z’)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X’.Y’.Z +X.Y’.Z’ + X.Y’.Z + X.Y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X’.Y’.Z +X.Y’.Z + X.Y’.Z’ + X.Y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Y’.Z (X’ + X) + X.Y’.Z’ + X.Y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Y’.Z + X.Y’.Z’ + X.Y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Y’.Z + X (Y’ + Z’) + X.Y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Y’.Z + X .Y’ + X. Z’ + X.Y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Y’.Z + X (Y’ + Z’ + Y)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Y’Z + X (1 + Z’)</a:t>
            </a:r>
          </a:p>
          <a:p>
            <a:pPr marL="342900" indent="-342900">
              <a:buFont typeface="Trebuchet MS" panose="020B0603020202020204" pitchFamily="34" charset="0"/>
              <a:buChar char="=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Y’Z + X</a:t>
            </a:r>
          </a:p>
        </p:txBody>
      </p:sp>
    </p:spTree>
    <p:extLst>
      <p:ext uri="{BB962C8B-B14F-4D97-AF65-F5344CB8AC3E}">
        <p14:creationId xmlns:p14="http://schemas.microsoft.com/office/powerpoint/2010/main" val="87012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54781" y="441902"/>
            <a:ext cx="5134709" cy="75385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De Morgan’s theorem</a:t>
            </a:r>
            <a:endParaRPr lang="en-US" sz="2800" b="1" strike="noStrike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3E36A6-0277-4E9A-A708-D1107885E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2" y="1378634"/>
            <a:ext cx="7472737" cy="406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9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, NAND, and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</a:rPr>
              <a:t>NOR </a:t>
            </a: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gates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67640" y="1484640"/>
            <a:ext cx="7017840" cy="4896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6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spc="-1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</a:rPr>
              <a:t>NOR</a:t>
            </a:r>
            <a:endParaRPr lang="en-US" sz="2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B5FA6C-81A3-4777-9538-C9B326FA7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6896"/>
            <a:ext cx="2644726" cy="15200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26907B-D419-4D1C-BA33-2A3D32493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80" y="1502282"/>
            <a:ext cx="2093405" cy="8722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2F2752-8185-4639-9B0E-733A4C0E8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749" y="1754131"/>
            <a:ext cx="2131710" cy="7674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8E934F4-1621-4743-8BBE-176CBE6E1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80978"/>
              </p:ext>
            </p:extLst>
          </p:nvPr>
        </p:nvGraphicFramePr>
        <p:xfrm>
          <a:off x="252661" y="3929753"/>
          <a:ext cx="18470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517">
                  <a:extLst>
                    <a:ext uri="{9D8B030D-6E8A-4147-A177-3AD203B41FA5}">
                      <a16:colId xmlns:a16="http://schemas.microsoft.com/office/drawing/2014/main" val="1658893679"/>
                    </a:ext>
                  </a:extLst>
                </a:gridCol>
                <a:gridCol w="923517">
                  <a:extLst>
                    <a:ext uri="{9D8B030D-6E8A-4147-A177-3AD203B41FA5}">
                      <a16:colId xmlns:a16="http://schemas.microsoft.com/office/drawing/2014/main" val="110110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1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8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9371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DC68394-6691-4306-9155-E60EACCEB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66283"/>
              </p:ext>
            </p:extLst>
          </p:nvPr>
        </p:nvGraphicFramePr>
        <p:xfrm>
          <a:off x="2862280" y="3932434"/>
          <a:ext cx="169565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18">
                  <a:extLst>
                    <a:ext uri="{9D8B030D-6E8A-4147-A177-3AD203B41FA5}">
                      <a16:colId xmlns:a16="http://schemas.microsoft.com/office/drawing/2014/main" val="379227300"/>
                    </a:ext>
                  </a:extLst>
                </a:gridCol>
                <a:gridCol w="565218">
                  <a:extLst>
                    <a:ext uri="{9D8B030D-6E8A-4147-A177-3AD203B41FA5}">
                      <a16:colId xmlns:a16="http://schemas.microsoft.com/office/drawing/2014/main" val="3168056775"/>
                    </a:ext>
                  </a:extLst>
                </a:gridCol>
                <a:gridCol w="565218">
                  <a:extLst>
                    <a:ext uri="{9D8B030D-6E8A-4147-A177-3AD203B41FA5}">
                      <a16:colId xmlns:a16="http://schemas.microsoft.com/office/drawing/2014/main" val="42257207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2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87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9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879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99747"/>
                  </a:ext>
                </a:extLst>
              </a:tr>
            </a:tbl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940E49-8E73-4406-90B7-F8F71F6CE956}"/>
              </a:ext>
            </a:extLst>
          </p:cNvPr>
          <p:cNvCxnSpPr/>
          <p:nvPr/>
        </p:nvCxnSpPr>
        <p:spPr>
          <a:xfrm>
            <a:off x="2616587" y="1754131"/>
            <a:ext cx="0" cy="462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2A8BE7-838F-4D9D-ACEE-60915318B5A3}"/>
              </a:ext>
            </a:extLst>
          </p:cNvPr>
          <p:cNvCxnSpPr/>
          <p:nvPr/>
        </p:nvCxnSpPr>
        <p:spPr>
          <a:xfrm>
            <a:off x="5430127" y="1754131"/>
            <a:ext cx="0" cy="475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378FE25-CC3F-4DBB-A528-3FC1790F6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055687"/>
              </p:ext>
            </p:extLst>
          </p:nvPr>
        </p:nvGraphicFramePr>
        <p:xfrm>
          <a:off x="5648563" y="3932434"/>
          <a:ext cx="169565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18">
                  <a:extLst>
                    <a:ext uri="{9D8B030D-6E8A-4147-A177-3AD203B41FA5}">
                      <a16:colId xmlns:a16="http://schemas.microsoft.com/office/drawing/2014/main" val="379227300"/>
                    </a:ext>
                  </a:extLst>
                </a:gridCol>
                <a:gridCol w="565218">
                  <a:extLst>
                    <a:ext uri="{9D8B030D-6E8A-4147-A177-3AD203B41FA5}">
                      <a16:colId xmlns:a16="http://schemas.microsoft.com/office/drawing/2014/main" val="3168056775"/>
                    </a:ext>
                  </a:extLst>
                </a:gridCol>
                <a:gridCol w="565218">
                  <a:extLst>
                    <a:ext uri="{9D8B030D-6E8A-4147-A177-3AD203B41FA5}">
                      <a16:colId xmlns:a16="http://schemas.microsoft.com/office/drawing/2014/main" val="42257207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2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87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9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879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99747"/>
                  </a:ext>
                </a:extLst>
              </a:tr>
            </a:tbl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45ED207D-5C18-4920-8F8C-1BA4BD69E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101" y="2871260"/>
            <a:ext cx="2339776" cy="70193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A0C0507-4B51-4292-A443-8A4C38E62D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627" y="2742512"/>
            <a:ext cx="2572432" cy="83068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636A9FB-43E3-4B8C-907E-9888A8A1F97E}"/>
              </a:ext>
            </a:extLst>
          </p:cNvPr>
          <p:cNvSpPr txBox="1"/>
          <p:nvPr/>
        </p:nvSpPr>
        <p:spPr>
          <a:xfrm>
            <a:off x="699785" y="6091310"/>
            <a:ext cx="998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7121AA-347C-42BD-AB98-0451B086E891}"/>
              </a:ext>
            </a:extLst>
          </p:cNvPr>
          <p:cNvSpPr txBox="1"/>
          <p:nvPr/>
        </p:nvSpPr>
        <p:spPr>
          <a:xfrm>
            <a:off x="2760449" y="6088612"/>
            <a:ext cx="997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2F3DCE-6C7F-4F22-891A-FAC4686E4590}"/>
              </a:ext>
            </a:extLst>
          </p:cNvPr>
          <p:cNvSpPr txBox="1"/>
          <p:nvPr/>
        </p:nvSpPr>
        <p:spPr>
          <a:xfrm>
            <a:off x="5563681" y="6095947"/>
            <a:ext cx="1257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, NAND, and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</a:rPr>
              <a:t>NOR </a:t>
            </a: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gates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940E49-8E73-4406-90B7-F8F71F6CE956}"/>
              </a:ext>
            </a:extLst>
          </p:cNvPr>
          <p:cNvCxnSpPr/>
          <p:nvPr/>
        </p:nvCxnSpPr>
        <p:spPr>
          <a:xfrm>
            <a:off x="2771335" y="1754131"/>
            <a:ext cx="0" cy="462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2A8BE7-838F-4D9D-ACEE-60915318B5A3}"/>
              </a:ext>
            </a:extLst>
          </p:cNvPr>
          <p:cNvCxnSpPr/>
          <p:nvPr/>
        </p:nvCxnSpPr>
        <p:spPr>
          <a:xfrm>
            <a:off x="5514535" y="1754131"/>
            <a:ext cx="0" cy="475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636A9FB-43E3-4B8C-907E-9888A8A1F97E}"/>
              </a:ext>
            </a:extLst>
          </p:cNvPr>
          <p:cNvSpPr txBox="1"/>
          <p:nvPr/>
        </p:nvSpPr>
        <p:spPr>
          <a:xfrm>
            <a:off x="699785" y="6091310"/>
            <a:ext cx="998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7121AA-347C-42BD-AB98-0451B086E891}"/>
              </a:ext>
            </a:extLst>
          </p:cNvPr>
          <p:cNvSpPr txBox="1"/>
          <p:nvPr/>
        </p:nvSpPr>
        <p:spPr>
          <a:xfrm>
            <a:off x="2760449" y="6088612"/>
            <a:ext cx="997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2F3DCE-6C7F-4F22-891A-FAC4686E4590}"/>
              </a:ext>
            </a:extLst>
          </p:cNvPr>
          <p:cNvSpPr txBox="1"/>
          <p:nvPr/>
        </p:nvSpPr>
        <p:spPr>
          <a:xfrm>
            <a:off x="5563681" y="6095947"/>
            <a:ext cx="1257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NAND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88C717-94CF-4987-BE7D-EC6873A79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2" y="1754131"/>
            <a:ext cx="2674338" cy="18095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5D97DF9-C851-4C41-AD4E-60BEECEF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982" y="1740832"/>
            <a:ext cx="2636028" cy="191171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589D567-61CD-4A5B-B4AC-D00BFFA348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808" y="1754131"/>
            <a:ext cx="2556702" cy="191171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3B95207-E784-4CFF-A4F5-8CC15F299ED6}"/>
              </a:ext>
            </a:extLst>
          </p:cNvPr>
          <p:cNvSpPr txBox="1"/>
          <p:nvPr/>
        </p:nvSpPr>
        <p:spPr>
          <a:xfrm>
            <a:off x="6191008" y="3949289"/>
            <a:ext cx="1356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IC 7400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B0E2E6-648A-4215-AA5E-DB3167A6F6CF}"/>
              </a:ext>
            </a:extLst>
          </p:cNvPr>
          <p:cNvSpPr txBox="1"/>
          <p:nvPr/>
        </p:nvSpPr>
        <p:spPr>
          <a:xfrm>
            <a:off x="3486670" y="4003558"/>
            <a:ext cx="1356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IC 7402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6C9F67-487E-4FC8-8C80-40AA9B6BF988}"/>
              </a:ext>
            </a:extLst>
          </p:cNvPr>
          <p:cNvSpPr txBox="1"/>
          <p:nvPr/>
        </p:nvSpPr>
        <p:spPr>
          <a:xfrm>
            <a:off x="601309" y="3949289"/>
            <a:ext cx="1356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IC 7404</a:t>
            </a:r>
          </a:p>
        </p:txBody>
      </p:sp>
    </p:spTree>
    <p:extLst>
      <p:ext uri="{BB962C8B-B14F-4D97-AF65-F5344CB8AC3E}">
        <p14:creationId xmlns:p14="http://schemas.microsoft.com/office/powerpoint/2010/main" val="7157212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7549" y="312974"/>
            <a:ext cx="6043459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, NAND, and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</a:rPr>
              <a:t>NOR </a:t>
            </a: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gates in Verilog 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940E49-8E73-4406-90B7-F8F71F6CE956}"/>
              </a:ext>
            </a:extLst>
          </p:cNvPr>
          <p:cNvCxnSpPr/>
          <p:nvPr/>
        </p:nvCxnSpPr>
        <p:spPr>
          <a:xfrm>
            <a:off x="2771335" y="1754131"/>
            <a:ext cx="0" cy="462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2A8BE7-838F-4D9D-ACEE-60915318B5A3}"/>
              </a:ext>
            </a:extLst>
          </p:cNvPr>
          <p:cNvCxnSpPr/>
          <p:nvPr/>
        </p:nvCxnSpPr>
        <p:spPr>
          <a:xfrm>
            <a:off x="5514535" y="1754131"/>
            <a:ext cx="0" cy="475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636A9FB-43E3-4B8C-907E-9888A8A1F97E}"/>
              </a:ext>
            </a:extLst>
          </p:cNvPr>
          <p:cNvSpPr txBox="1"/>
          <p:nvPr/>
        </p:nvSpPr>
        <p:spPr>
          <a:xfrm>
            <a:off x="699785" y="6091310"/>
            <a:ext cx="998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7121AA-347C-42BD-AB98-0451B086E891}"/>
              </a:ext>
            </a:extLst>
          </p:cNvPr>
          <p:cNvSpPr txBox="1"/>
          <p:nvPr/>
        </p:nvSpPr>
        <p:spPr>
          <a:xfrm>
            <a:off x="2760449" y="6088612"/>
            <a:ext cx="997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2F3DCE-6C7F-4F22-891A-FAC4686E4590}"/>
              </a:ext>
            </a:extLst>
          </p:cNvPr>
          <p:cNvSpPr txBox="1"/>
          <p:nvPr/>
        </p:nvSpPr>
        <p:spPr>
          <a:xfrm>
            <a:off x="5563681" y="6095947"/>
            <a:ext cx="1257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NAND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AB72609-C1A6-4897-B3F0-06D5B2E25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6896"/>
            <a:ext cx="2644726" cy="15200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138837-DDA6-43FE-8FC6-BCD52843BB4C}"/>
              </a:ext>
            </a:extLst>
          </p:cNvPr>
          <p:cNvSpPr txBox="1"/>
          <p:nvPr/>
        </p:nvSpPr>
        <p:spPr>
          <a:xfrm>
            <a:off x="546841" y="3820596"/>
            <a:ext cx="17057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Y=~X</a:t>
            </a:r>
          </a:p>
          <a:p>
            <a:endParaRPr lang="en-US" sz="20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or, </a:t>
            </a:r>
          </a:p>
          <a:p>
            <a:endParaRPr lang="en-US" sz="20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not(Y,X)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CF9384A-B9C3-4EE0-B711-6A28825D0C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945" y="2230783"/>
            <a:ext cx="2093405" cy="8722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588B2A0-0024-4CB4-BC54-55D5F3736742}"/>
              </a:ext>
            </a:extLst>
          </p:cNvPr>
          <p:cNvSpPr txBox="1"/>
          <p:nvPr/>
        </p:nvSpPr>
        <p:spPr>
          <a:xfrm>
            <a:off x="3248490" y="3820596"/>
            <a:ext cx="1742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Q=A~|B</a:t>
            </a:r>
          </a:p>
          <a:p>
            <a:endParaRPr lang="en-US" sz="20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or, </a:t>
            </a:r>
          </a:p>
          <a:p>
            <a:endParaRPr lang="en-US" sz="20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nor(Q,A,B)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ECA359-EE35-426B-8BE1-2C639F694DC5}"/>
              </a:ext>
            </a:extLst>
          </p:cNvPr>
          <p:cNvSpPr txBox="1"/>
          <p:nvPr/>
        </p:nvSpPr>
        <p:spPr>
          <a:xfrm>
            <a:off x="6037721" y="3820596"/>
            <a:ext cx="22200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out=A~&amp;B</a:t>
            </a:r>
          </a:p>
          <a:p>
            <a:endParaRPr lang="en-US" sz="20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or, </a:t>
            </a:r>
          </a:p>
          <a:p>
            <a:endParaRPr lang="en-US" sz="20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nand</a:t>
            </a:r>
            <a:r>
              <a:rPr lang="en-US" sz="20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out,A,B</a:t>
            </a:r>
            <a:r>
              <a:rPr lang="en-US" sz="20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7ED192-24B0-4127-B910-4DB3665C3A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839" y="2277589"/>
            <a:ext cx="2131710" cy="76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584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4428</TotalTime>
  <Words>457</Words>
  <Application>Microsoft Office PowerPoint</Application>
  <PresentationFormat>On-screen Show (4:3)</PresentationFormat>
  <Paragraphs>140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DejaVu Sans</vt:lpstr>
      <vt:lpstr>Harrington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Laboratory</dc:title>
  <dc:subject/>
  <dc:creator>hp</dc:creator>
  <dc:description/>
  <cp:lastModifiedBy>MON</cp:lastModifiedBy>
  <cp:revision>339</cp:revision>
  <dcterms:created xsi:type="dcterms:W3CDTF">2011-08-27T12:42:26Z</dcterms:created>
  <dcterms:modified xsi:type="dcterms:W3CDTF">2017-10-05T19:51:53Z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