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9.xml.rels" ContentType="application/vnd.openxmlformats-package.relationships+xml"/>
  <Override PartName="/ppt/notesSlides/_rels/notesSlide1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6.png" ContentType="image/png"/>
  <Override PartName="/ppt/media/image15.jpeg" ContentType="image/jpeg"/>
  <Override PartName="/ppt/media/image14.jpeg" ContentType="image/jpeg"/>
  <Override PartName="/ppt/media/image13.png" ContentType="image/png"/>
  <Override PartName="/ppt/media/image12.jpeg" ContentType="image/jpeg"/>
  <Override PartName="/ppt/media/image11.jpeg" ContentType="image/jpeg"/>
  <Override PartName="/ppt/media/image4.png" ContentType="image/png"/>
  <Override PartName="/ppt/media/image3.png" ContentType="image/png"/>
  <Override PartName="/ppt/media/image1.png" ContentType="image/png"/>
  <Override PartName="/ppt/media/image8.jpeg" ContentType="image/jpeg"/>
  <Override PartName="/ppt/media/image5.jpeg" ContentType="image/jpeg"/>
  <Override PartName="/ppt/media/image6.png" ContentType="image/png"/>
  <Override PartName="/ppt/media/image2.png" ContentType="image/png"/>
  <Override PartName="/ppt/media/image7.jpeg" ContentType="image/jpeg"/>
  <Override PartName="/ppt/media/image9.jpeg" ContentType="image/jpeg"/>
  <Override PartName="/ppt/media/image10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6A0312D-A6B4-412D-A743-D043E5567EC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35A5CC-BFA4-4C90-9E68-57CC03AB8DC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18236B-4092-4C62-9A7C-425553BA400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135144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135144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135144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135144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640" y="4013280"/>
            <a:ext cx="456840" cy="2853000"/>
          </a:xfrm>
          <a:custGeom>
            <a:avLst/>
            <a:gdLst/>
            <a:ah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V="1">
            <a:off x="5130720" y="4175280"/>
            <a:ext cx="4022280" cy="268272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7042680" y="0"/>
            <a:ext cx="121896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891840" y="0"/>
            <a:ext cx="2269080" cy="6866280"/>
          </a:xfrm>
          <a:custGeom>
            <a:avLst/>
            <a:gdLst/>
            <a:ah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205040" y="-8640"/>
            <a:ext cx="1947960" cy="6866280"/>
          </a:xfrm>
          <a:custGeom>
            <a:avLst/>
            <a:gdLst/>
            <a:ah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6638040" y="3920040"/>
            <a:ext cx="2513160" cy="2937600"/>
          </a:xfrm>
          <a:custGeom>
            <a:avLst/>
            <a:gdLst/>
            <a:ah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010280" y="-8640"/>
            <a:ext cx="2142360" cy="6866280"/>
          </a:xfrm>
          <a:custGeom>
            <a:avLst/>
            <a:gdLst/>
            <a:ah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8295840" y="-8640"/>
            <a:ext cx="857160" cy="6866280"/>
          </a:xfrm>
          <a:custGeom>
            <a:avLst/>
            <a:gdLst/>
            <a:ah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8077320" y="-8640"/>
            <a:ext cx="1066320" cy="6866280"/>
          </a:xfrm>
          <a:custGeom>
            <a:avLst/>
            <a:gdLst/>
            <a:ahLst/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8060400" y="4893840"/>
            <a:ext cx="1093680" cy="1963800"/>
          </a:xfrm>
          <a:custGeom>
            <a:avLst/>
            <a:gdLst/>
            <a:ah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 flipV="1">
            <a:off x="5130720" y="4175280"/>
            <a:ext cx="4022280" cy="268272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>
            <a:off x="7042680" y="0"/>
            <a:ext cx="121896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6891840" y="0"/>
            <a:ext cx="2269080" cy="6866280"/>
          </a:xfrm>
          <a:custGeom>
            <a:avLst/>
            <a:gdLst/>
            <a:ah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7205040" y="-8640"/>
            <a:ext cx="1947960" cy="6866280"/>
          </a:xfrm>
          <a:custGeom>
            <a:avLst/>
            <a:gdLst/>
            <a:ah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6638040" y="3920040"/>
            <a:ext cx="2513160" cy="2937600"/>
          </a:xfrm>
          <a:custGeom>
            <a:avLst/>
            <a:gdLst/>
            <a:ah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7010280" y="-8640"/>
            <a:ext cx="2142360" cy="6866280"/>
          </a:xfrm>
          <a:custGeom>
            <a:avLst/>
            <a:gdLst/>
            <a:ah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8295840" y="-8640"/>
            <a:ext cx="857160" cy="6866280"/>
          </a:xfrm>
          <a:custGeom>
            <a:avLst/>
            <a:gdLst/>
            <a:ah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8077320" y="-8640"/>
            <a:ext cx="1066320" cy="6866280"/>
          </a:xfrm>
          <a:custGeom>
            <a:avLst/>
            <a:gdLst/>
            <a:ahLst/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8060400" y="4893840"/>
            <a:ext cx="1093680" cy="1963800"/>
          </a:xfrm>
          <a:custGeom>
            <a:avLst/>
            <a:gdLst/>
            <a:ah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-8640" y="-8640"/>
            <a:ext cx="863280" cy="5697720"/>
          </a:xfrm>
          <a:custGeom>
            <a:avLst/>
            <a:gdLst/>
            <a:ah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149ECB9-6ECF-4F50-8B9E-C81909CE9BEA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</a:t>
            </a:fld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-8640" y="4013280"/>
            <a:ext cx="456840" cy="2853000"/>
          </a:xfrm>
          <a:custGeom>
            <a:avLst/>
            <a:gdLst/>
            <a:ah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Line 2"/>
          <p:cNvSpPr/>
          <p:nvPr/>
        </p:nvSpPr>
        <p:spPr>
          <a:xfrm flipV="1">
            <a:off x="5130720" y="4175280"/>
            <a:ext cx="4022280" cy="268272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Line 3"/>
          <p:cNvSpPr/>
          <p:nvPr/>
        </p:nvSpPr>
        <p:spPr>
          <a:xfrm>
            <a:off x="7042680" y="0"/>
            <a:ext cx="121896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6891840" y="0"/>
            <a:ext cx="2269080" cy="6866280"/>
          </a:xfrm>
          <a:custGeom>
            <a:avLst/>
            <a:gdLst/>
            <a:ah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7205040" y="-8640"/>
            <a:ext cx="1947960" cy="6866280"/>
          </a:xfrm>
          <a:custGeom>
            <a:avLst/>
            <a:gdLst/>
            <a:ah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6638040" y="3920040"/>
            <a:ext cx="2513160" cy="2937600"/>
          </a:xfrm>
          <a:custGeom>
            <a:avLst/>
            <a:gdLst/>
            <a:ah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7010280" y="-8640"/>
            <a:ext cx="2142360" cy="6866280"/>
          </a:xfrm>
          <a:custGeom>
            <a:avLst/>
            <a:gdLst/>
            <a:ah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8295840" y="-8640"/>
            <a:ext cx="857160" cy="6866280"/>
          </a:xfrm>
          <a:custGeom>
            <a:avLst/>
            <a:gdLst/>
            <a:ah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8077320" y="-8640"/>
            <a:ext cx="1066320" cy="6866280"/>
          </a:xfrm>
          <a:custGeom>
            <a:avLst/>
            <a:gdLst/>
            <a:ahLst/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8060400" y="4893840"/>
            <a:ext cx="1093680" cy="1963800"/>
          </a:xfrm>
          <a:custGeom>
            <a:avLst/>
            <a:gdLst/>
            <a:ah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FC8F738-2F80-4780-8264-F45AC6118F03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ha26@umbc.edu" TargetMode="External"/><Relationship Id="rId2" Type="http://schemas.openxmlformats.org/officeDocument/2006/relationships/hyperlink" Target="mailto:ankitb1@umbc.edu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07640" y="980640"/>
            <a:ext cx="7920360" cy="2599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University of Maryland Baltimore County</a:t>
            </a:r>
            <a:br/>
            <a:r>
              <a:rPr b="1" lang="en-US" sz="2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Department of Computer Science and Electrical Engineering</a:t>
            </a:r>
            <a:br/>
            <a:r>
              <a:rPr b="0" lang="en-US" sz="2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 </a:t>
            </a:r>
            <a:br/>
            <a:r>
              <a:rPr b="0" lang="en-US" sz="2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</a:t>
            </a:r>
            <a:r>
              <a:rPr b="1" lang="en-US" sz="2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n-US" sz="2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Laboratory (Discussion 4)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67640" y="3861000"/>
            <a:ext cx="8928720" cy="295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09800">
              <a:lnSpc>
                <a:spcPct val="100000"/>
              </a:lnSpc>
              <a:spcBef>
                <a:spcPts val="100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Hasib Hasan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 u="sng">
                <a:solidFill>
                  <a:srgbClr val="cce49d"/>
                </a:solidFill>
                <a:uFill>
                  <a:solidFill>
                    <a:srgbClr val="ffffff"/>
                  </a:solidFill>
                </a:uFill>
                <a:latin typeface="Trebuchet MS"/>
                <a:hlinkClick r:id="rId1"/>
              </a:rPr>
              <a:t>ha26@umbc.edu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Ankit Baingane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 u="sng">
                <a:solidFill>
                  <a:srgbClr val="cce49d"/>
                </a:solidFill>
                <a:uFill>
                  <a:solidFill>
                    <a:srgbClr val="ffffff"/>
                  </a:solidFill>
                </a:uFill>
                <a:latin typeface="Trebuchet MS"/>
                <a:hlinkClick r:id="rId2"/>
              </a:rPr>
              <a:t>ankitb1@umbc.edu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Edward Hanson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 u="sng">
                <a:solidFill>
                  <a:srgbClr val="c0e474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ehanson1@umbc.edu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tips on making the circuit-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Try to use resistors of 330 Ohms to your output LEDs.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Gives brighter light and hence easier to detect.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Check the polarity of the LEDs. Sometimes, the longer legs aren’t always the anode !!! Also, you can’t always find the longer leg out.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5724000" y="4057920"/>
            <a:ext cx="1225800" cy="2679120"/>
          </a:xfrm>
          <a:prstGeom prst="rect">
            <a:avLst/>
          </a:prstGeom>
          <a:ln>
            <a:noFill/>
          </a:ln>
        </p:spPr>
      </p:pic>
      <p:pic>
        <p:nvPicPr>
          <p:cNvPr id="140" name="Picture 6" descr=""/>
          <p:cNvPicPr/>
          <p:nvPr/>
        </p:nvPicPr>
        <p:blipFill>
          <a:blip r:embed="rId2"/>
          <a:stretch/>
        </p:blipFill>
        <p:spPr>
          <a:xfrm>
            <a:off x="7318080" y="4057920"/>
            <a:ext cx="1380960" cy="260316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971640" y="4221000"/>
            <a:ext cx="4428720" cy="231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You can identify the Anode leg looking inside. Smaller part indicates the Anode.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Most reliable way is using the multimeter.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Observing the functionality of the circuit: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Check the whole circuit for any errors with the connections before giving the power supply.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Always make your inputs all zeros before connecting to the power.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Give the power connection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5748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Don’t forget to switch ON the OUTPUT of the power module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67640" y="1484640"/>
            <a:ext cx="7056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Observing the functionality of the circuit: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 startAt="4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Change your input gradually from 0000 to 1111.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 startAt="4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Observe the output for each input combinations and note down.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 startAt="4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If all the outputs are as they should be (you should be having your truth table beforehand), you’re all done, congratzz !!!!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571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 startAt="4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If not, then follow..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67640" y="1484640"/>
            <a:ext cx="7056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Debugging: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Most of the cases, you don’t have the desired output at the beginning.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Grab your multimeter and start debugging.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We’ll be mainly measuring the voltages at different nodes.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Keep your multimeter dial at DC voltage and preferably, at 20V DC.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67640" y="1484640"/>
            <a:ext cx="7056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Debugging: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91440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Check the voltages at the power and ground pin of the ICs-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31436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Power pin should read close to 5V and ground 0V.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91440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Give any specific input using the input DIP switches.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914400" indent="-4568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Trebuchet MS"/>
              <a:buAutoNum type="arabicPeriod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Start measuring from the input following the signal flow through to output and find the fault out !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67640" y="1484640"/>
            <a:ext cx="7056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Debugging: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Note: All the circuits you’ll be building in this course are digital circuits. So, remember-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0024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1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Voltages close to 5V (&gt;3V) is logic 1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0024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"/>
            </a:pPr>
            <a:r>
              <a:rPr b="1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Voltages close to 0V (&lt;0.2V) is logic 0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67640" y="1484640"/>
            <a:ext cx="7056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Debugging: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Example circuit: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54" name="Picture 4" descr=""/>
          <p:cNvPicPr/>
          <p:nvPr/>
        </p:nvPicPr>
        <p:blipFill>
          <a:blip r:embed="rId1"/>
          <a:stretch/>
        </p:blipFill>
        <p:spPr>
          <a:xfrm>
            <a:off x="362160" y="2805480"/>
            <a:ext cx="8025840" cy="38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67640" y="1484640"/>
            <a:ext cx="6840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Debugging: 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While measuring, always connect your black lead to the ground and red lead to the measuring nodes.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Touch the lead at te bottom of the pins/wires.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6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57" name="Picture 5" descr=""/>
          <p:cNvPicPr/>
          <p:nvPr/>
        </p:nvPicPr>
        <p:blipFill>
          <a:blip r:embed="rId1"/>
          <a:stretch/>
        </p:blipFill>
        <p:spPr>
          <a:xfrm>
            <a:off x="1039680" y="3720600"/>
            <a:ext cx="3371400" cy="2660400"/>
          </a:xfrm>
          <a:prstGeom prst="rect">
            <a:avLst/>
          </a:prstGeom>
          <a:ln>
            <a:noFill/>
          </a:ln>
        </p:spPr>
      </p:pic>
      <p:pic>
        <p:nvPicPr>
          <p:cNvPr id="158" name="Picture 7" descr=""/>
          <p:cNvPicPr/>
          <p:nvPr/>
        </p:nvPicPr>
        <p:blipFill>
          <a:blip r:embed="rId2"/>
          <a:stretch/>
        </p:blipFill>
        <p:spPr>
          <a:xfrm>
            <a:off x="5148000" y="4232880"/>
            <a:ext cx="3138840" cy="21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67640" y="1484640"/>
            <a:ext cx="684036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Most importantly,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Don’t panic.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Keep debugging systematically. 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Start over if you are stuck or panicked. 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691640" y="188640"/>
            <a:ext cx="4680000" cy="100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Have Fun Making Your Circuit !!!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27640" y="1447920"/>
            <a:ext cx="799236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2179800" y="3069000"/>
            <a:ext cx="4451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Questions?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62160" y="1845000"/>
            <a:ext cx="70178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Will be covering-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reasons for the circuit not working.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Systematic way to observe the output of an electronic circuit and also debugging.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Common tips for building circuits without making errors.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Multimeter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971640" y="1447200"/>
            <a:ext cx="2624400" cy="5375160"/>
          </a:xfrm>
          <a:prstGeom prst="rect">
            <a:avLst/>
          </a:prstGeom>
          <a:ln w="9360">
            <a:noFill/>
          </a:ln>
        </p:spPr>
      </p:pic>
      <p:pic>
        <p:nvPicPr>
          <p:cNvPr id="166" name="Picture 4" descr=""/>
          <p:cNvPicPr/>
          <p:nvPr/>
        </p:nvPicPr>
        <p:blipFill>
          <a:blip r:embed="rId2"/>
          <a:stretch/>
        </p:blipFill>
        <p:spPr>
          <a:xfrm>
            <a:off x="4212000" y="1124640"/>
            <a:ext cx="2952000" cy="540324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8480520" y="6210000"/>
            <a:ext cx="658800" cy="647640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Power Supply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9" name="Picture 4" descr=""/>
          <p:cNvPicPr/>
          <p:nvPr/>
        </p:nvPicPr>
        <p:blipFill>
          <a:blip r:embed="rId1"/>
          <a:stretch/>
        </p:blipFill>
        <p:spPr>
          <a:xfrm rot="400800">
            <a:off x="1387080" y="2368800"/>
            <a:ext cx="5842440" cy="4162320"/>
          </a:xfrm>
          <a:prstGeom prst="rect">
            <a:avLst/>
          </a:prstGeom>
          <a:ln w="9360"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7308360" y="5373360"/>
            <a:ext cx="158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Adjust Voltage or Current?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7524360" y="3645000"/>
            <a:ext cx="201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Adjust knob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7596360" y="4365000"/>
            <a:ext cx="158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Resolution select keys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0" y="4411800"/>
            <a:ext cx="1331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Output On/Off key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15120" y="3511440"/>
            <a:ext cx="16192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Meter selection keys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0" y="5661360"/>
            <a:ext cx="158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Power Supply Outputs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1634760" y="3834720"/>
            <a:ext cx="719640" cy="1789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77" name="CustomShape 9"/>
          <p:cNvSpPr/>
          <p:nvPr/>
        </p:nvSpPr>
        <p:spPr>
          <a:xfrm rot="260400">
            <a:off x="2363760" y="3899520"/>
            <a:ext cx="1337400" cy="45756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78" name="CustomShape 10"/>
          <p:cNvSpPr/>
          <p:nvPr/>
        </p:nvSpPr>
        <p:spPr>
          <a:xfrm flipH="1" flipV="1" rot="5400000">
            <a:off x="2403360" y="3105720"/>
            <a:ext cx="213840" cy="3689640"/>
          </a:xfrm>
          <a:prstGeom prst="bentConnector4">
            <a:avLst>
              <a:gd name="adj1" fmla="val -1546"/>
              <a:gd name="adj2" fmla="val 99963"/>
            </a:avLst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79" name="CustomShape 11"/>
          <p:cNvSpPr/>
          <p:nvPr/>
        </p:nvSpPr>
        <p:spPr>
          <a:xfrm flipV="1">
            <a:off x="1584000" y="5588640"/>
            <a:ext cx="1547280" cy="394920"/>
          </a:xfrm>
          <a:prstGeom prst="bentConnector3">
            <a:avLst>
              <a:gd name="adj1" fmla="val 73976"/>
            </a:avLst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80" name="CustomShape 12"/>
          <p:cNvSpPr/>
          <p:nvPr/>
        </p:nvSpPr>
        <p:spPr>
          <a:xfrm rot="10800000">
            <a:off x="7524360" y="3829680"/>
            <a:ext cx="1223640" cy="1843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81" name="CustomShape 13"/>
          <p:cNvSpPr/>
          <p:nvPr/>
        </p:nvSpPr>
        <p:spPr>
          <a:xfrm rot="10800000">
            <a:off x="7596360" y="4688280"/>
            <a:ext cx="1367640" cy="2509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82" name="CustomShape 14"/>
          <p:cNvSpPr/>
          <p:nvPr/>
        </p:nvSpPr>
        <p:spPr>
          <a:xfrm rot="10800000">
            <a:off x="7308360" y="5834880"/>
            <a:ext cx="1151640" cy="9655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reasons for the circuit not working-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Mistakes while building the circuit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Putting wires/devices in the wrong hole of the breadboard-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Eventually shorting the undesired nodes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Loose connections of the wires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Devices put on the breadboard improperly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Problem with the power supply module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ICs or other devices are faulty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You don’t know why !!!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62160" y="620640"/>
            <a:ext cx="6842520" cy="79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67640" y="1412640"/>
            <a:ext cx="7017840" cy="511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Before starting building the circuit-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Have the exact idea what you are going to build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Have the circuit drawn in front of you, including the pin no. of the ICs if you are going to use any.</a:t>
            </a:r>
            <a:endParaRPr b="0" lang="en-US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Always know the functionality of every pins of an IC you’re going to use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Use datasheet/pinout diagram of the ICs</a:t>
            </a:r>
            <a:endParaRPr b="0" lang="en-US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Don’t give the power supply to your circuit before finishing the whole circuit.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62160" y="620640"/>
            <a:ext cx="6842520" cy="79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67640" y="1412640"/>
            <a:ext cx="7017840" cy="511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Before starting building the circuit-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Have clear idea on the connectivity within the breadboard-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6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23" name="Picture 7" descr=""/>
          <p:cNvPicPr/>
          <p:nvPr/>
        </p:nvPicPr>
        <p:blipFill>
          <a:blip r:embed="rId1"/>
          <a:stretch/>
        </p:blipFill>
        <p:spPr>
          <a:xfrm>
            <a:off x="1403640" y="3273120"/>
            <a:ext cx="5577840" cy="322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tips on making the circuit-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Always start with putting in the ICs. Put them in the middle of the two arrays of holes.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964440" y="3573000"/>
            <a:ext cx="6620040" cy="25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tips on making the circuit-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Mark your power and ground bus. It’s better to use the markings on the breadboard.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Use lines on the opposite sides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29" name="Picture 5" descr=""/>
          <p:cNvPicPr/>
          <p:nvPr/>
        </p:nvPicPr>
        <p:blipFill>
          <a:blip r:embed="rId1"/>
          <a:stretch/>
        </p:blipFill>
        <p:spPr>
          <a:xfrm>
            <a:off x="1619640" y="3429000"/>
            <a:ext cx="5231520" cy="302400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589760" y="3729240"/>
            <a:ext cx="287640" cy="287640"/>
          </a:xfrm>
          <a:prstGeom prst="ellipse">
            <a:avLst/>
          </a:prstGeom>
          <a:noFill/>
          <a:ln w="3816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4"/>
          <p:cNvSpPr/>
          <p:nvPr/>
        </p:nvSpPr>
        <p:spPr>
          <a:xfrm>
            <a:off x="1589760" y="5877360"/>
            <a:ext cx="287640" cy="287640"/>
          </a:xfrm>
          <a:prstGeom prst="ellipse">
            <a:avLst/>
          </a:prstGeom>
          <a:noFill/>
          <a:ln w="3816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tips on making the circuit-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Connect the power and ground to your ICs’ corresponding pins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>
            <a:off x="1979640" y="3357000"/>
            <a:ext cx="4630680" cy="324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62160" y="620640"/>
            <a:ext cx="684252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Debugging of Electronic Circuits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67640" y="1484640"/>
            <a:ext cx="70178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Few tips on making the circuit-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Keep the connecting wires short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Makes it easier to see the connections and hence debug.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Lets your multimeter probes more accessible to the connections.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Improves overall functioning of the circuit by offering less voltage drops.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6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Looks lees messy.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4261</TotalTime>
  <Application>LibreOffice/5.2.7.2$Linux_X86_64 LibreOffice_project/20$Build-2</Application>
  <Words>809</Words>
  <Paragraphs>113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2011-08-27T12:42:26Z</dcterms:created>
  <dc:creator>hp</dc:creator>
  <dc:description/>
  <dc:language>en-US</dc:language>
  <cp:lastModifiedBy/>
  <dcterms:modified xsi:type="dcterms:W3CDTF">2017-09-28T11:25:54Z</dcterms:modified>
  <cp:revision>325</cp:revision>
  <dc:subject/>
  <dc:title>Digital Design Laboratory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