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56" r:id="rId2"/>
    <p:sldId id="271" r:id="rId3"/>
    <p:sldId id="289" r:id="rId4"/>
    <p:sldId id="314" r:id="rId5"/>
    <p:sldId id="315" r:id="rId6"/>
    <p:sldId id="316" r:id="rId7"/>
    <p:sldId id="290" r:id="rId8"/>
    <p:sldId id="321" r:id="rId9"/>
    <p:sldId id="317" r:id="rId10"/>
    <p:sldId id="292" r:id="rId11"/>
    <p:sldId id="293" r:id="rId12"/>
    <p:sldId id="318" r:id="rId13"/>
    <p:sldId id="319" r:id="rId14"/>
    <p:sldId id="320" r:id="rId15"/>
    <p:sldId id="325" r:id="rId16"/>
    <p:sldId id="323" r:id="rId17"/>
    <p:sldId id="324" r:id="rId18"/>
    <p:sldId id="294" r:id="rId19"/>
    <p:sldId id="32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218A-C41F-4A13-B746-C2569FB75E4A}" type="datetimeFigureOut">
              <a:rPr lang="en-US" smtClean="0"/>
              <a:pPr/>
              <a:t>9/21/2017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9518F-EAA3-4749-BEBE-DD8BC86332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02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30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58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95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518F-EAA3-4749-BEBE-DD8BC863323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1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0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96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79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74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262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1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7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2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1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1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1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7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2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7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Fall2011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CMPE 212 Introduction to Verilog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6C4703-05E3-45FD-B88C-57BE87095A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34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26@umb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kitb1@umb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ND_gate" TargetMode="External"/><Relationship Id="rId7" Type="http://schemas.openxmlformats.org/officeDocument/2006/relationships/hyperlink" Target="https://en.wikipedia.org/wiki/XOR_ga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OR_gate" TargetMode="External"/><Relationship Id="rId5" Type="http://schemas.openxmlformats.org/officeDocument/2006/relationships/hyperlink" Target="https://en.wikipedia.org/wiki/AND_gate" TargetMode="External"/><Relationship Id="rId4" Type="http://schemas.openxmlformats.org/officeDocument/2006/relationships/hyperlink" Target="https://en.wikipedia.org/wiki/NOR_ga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7920880" cy="260034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University of Maryland Baltimore County</a:t>
            </a:r>
            <a:br>
              <a:rPr lang="en-GB" sz="2000" b="1" dirty="0"/>
            </a:br>
            <a:r>
              <a:rPr lang="en-US" sz="2000" b="1" dirty="0"/>
              <a:t>Department of Computer Science and Electrical Engineering</a:t>
            </a:r>
            <a:br>
              <a:rPr lang="en-GB" sz="2000" b="1" dirty="0"/>
            </a:br>
            <a:r>
              <a:rPr lang="en-US" sz="2000" dirty="0"/>
              <a:t> </a:t>
            </a:r>
            <a:br>
              <a:rPr lang="en-GB" sz="2000" dirty="0"/>
            </a:br>
            <a:r>
              <a:rPr lang="en-US" sz="2000" dirty="0"/>
              <a:t>CMPE 212</a:t>
            </a:r>
            <a:r>
              <a:rPr lang="en-US" sz="2000" b="1" dirty="0"/>
              <a:t> </a:t>
            </a:r>
            <a:r>
              <a:rPr lang="en-US" sz="2000" dirty="0"/>
              <a:t>Laboratory (Discussion 3)</a:t>
            </a:r>
            <a:endParaRPr lang="en-GB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928992" cy="2952328"/>
          </a:xfrm>
        </p:spPr>
        <p:txBody>
          <a:bodyPr>
            <a:normAutofit lnSpcReduction="10000"/>
          </a:bodyPr>
          <a:lstStyle/>
          <a:p>
            <a:pPr marL="109728" algn="l"/>
            <a:endParaRPr lang="en-US" sz="2600" dirty="0"/>
          </a:p>
          <a:p>
            <a:pPr algn="l"/>
            <a:r>
              <a:rPr lang="nn-NO" sz="2400" dirty="0"/>
              <a:t>Hasibul Hasan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n-NO" dirty="0">
                <a:hlinkClick r:id="rId3"/>
              </a:rPr>
              <a:t>ha26@umbc.edu</a:t>
            </a:r>
            <a:endParaRPr lang="nn-NO" sz="2000" dirty="0"/>
          </a:p>
          <a:p>
            <a:pPr algn="l"/>
            <a:r>
              <a:rPr lang="nn-NO" sz="2200" dirty="0"/>
              <a:t>Ankit Baingane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n-NO" dirty="0">
                <a:hlinkClick r:id="rId4"/>
              </a:rPr>
              <a:t>ankitb1@umbc.edu</a:t>
            </a:r>
            <a:endParaRPr lang="nn-NO" dirty="0"/>
          </a:p>
          <a:p>
            <a:pPr algn="l"/>
            <a:r>
              <a:rPr lang="nn-NO" sz="2200" dirty="0"/>
              <a:t>Edward Hanson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n-NO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ehanson1@umbc.edu</a:t>
            </a:r>
            <a:endParaRPr lang="en-US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7782" y="1484785"/>
            <a:ext cx="6705793" cy="331236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Counting pin no. of DIP </a:t>
            </a:r>
            <a:r>
              <a:rPr lang="en-US" dirty="0" err="1"/>
              <a:t>Ics</a:t>
            </a:r>
            <a:r>
              <a:rPr lang="en-US" dirty="0"/>
              <a:t>: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69CC02-3DFB-4D6F-840A-BA98D51749D1}"/>
              </a:ext>
            </a:extLst>
          </p:cNvPr>
          <p:cNvSpPr txBox="1">
            <a:spLocks/>
          </p:cNvSpPr>
          <p:nvPr/>
        </p:nvSpPr>
        <p:spPr>
          <a:xfrm>
            <a:off x="1619672" y="548680"/>
            <a:ext cx="46175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800" b="1" dirty="0">
                <a:latin typeface="Bookman Old Style" panose="02050604050505020204" pitchFamily="18" charset="0"/>
              </a:rPr>
              <a:t>Hardware Implementation of a Full Adder Circuit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E9E966-6738-4AB9-A87A-AEC4C8BEB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3145143" cy="2493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3978CB-2D2B-4107-8CA9-CFE34C718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1" y="2007650"/>
            <a:ext cx="3426288" cy="214143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CC5BB5-0D64-4962-9A90-EADFC4EB2327}"/>
              </a:ext>
            </a:extLst>
          </p:cNvPr>
          <p:cNvSpPr txBox="1">
            <a:spLocks/>
          </p:cNvSpPr>
          <p:nvPr/>
        </p:nvSpPr>
        <p:spPr>
          <a:xfrm>
            <a:off x="609599" y="5301207"/>
            <a:ext cx="6347714" cy="936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For any IC, find its datasheet online. </a:t>
            </a:r>
          </a:p>
          <a:p>
            <a:pPr lvl="1"/>
            <a:r>
              <a:rPr lang="en-US" sz="1400" dirty="0"/>
              <a:t>e.g. </a:t>
            </a:r>
            <a:r>
              <a:rPr lang="en-US" sz="1400" u="sng" dirty="0"/>
              <a:t>http://alldatasheet.com/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3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/>
          <a:lstStyle/>
          <a:p>
            <a:r>
              <a:rPr lang="en-US" dirty="0"/>
              <a:t>Placing ICs in a breadboard:</a:t>
            </a:r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DDD0A7-B089-4574-9C4E-9042AF3E34B9}"/>
              </a:ext>
            </a:extLst>
          </p:cNvPr>
          <p:cNvSpPr txBox="1">
            <a:spLocks/>
          </p:cNvSpPr>
          <p:nvPr/>
        </p:nvSpPr>
        <p:spPr>
          <a:xfrm>
            <a:off x="1619672" y="548680"/>
            <a:ext cx="46175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800" b="1" dirty="0">
                <a:latin typeface="Bookman Old Style" panose="02050604050505020204" pitchFamily="18" charset="0"/>
              </a:rPr>
              <a:t>Hardware Implementation of a Full Adder Circuit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FABD6-1C64-4D2D-AE14-CBE33F4A0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185" y="3159329"/>
            <a:ext cx="4429210" cy="2520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AE84F-A508-4775-B234-328EAF636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9688" y="3283481"/>
            <a:ext cx="5167917" cy="19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1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/>
          <a:lstStyle/>
          <a:p>
            <a:r>
              <a:rPr lang="en-US" dirty="0"/>
              <a:t>Placing ICs in a breadboard:</a:t>
            </a:r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DDD0A7-B089-4574-9C4E-9042AF3E34B9}"/>
              </a:ext>
            </a:extLst>
          </p:cNvPr>
          <p:cNvSpPr txBox="1">
            <a:spLocks/>
          </p:cNvSpPr>
          <p:nvPr/>
        </p:nvSpPr>
        <p:spPr>
          <a:xfrm>
            <a:off x="1619672" y="548680"/>
            <a:ext cx="46175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800" b="1" dirty="0">
                <a:latin typeface="Bookman Old Style" panose="02050604050505020204" pitchFamily="18" charset="0"/>
              </a:rPr>
              <a:t>Hardware Implementation of a Full Adder Circuit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87CBF-7E8B-4151-B21C-1225BF3DD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565777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1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79512" y="1628800"/>
            <a:ext cx="7344815" cy="5229200"/>
          </a:xfrm>
        </p:spPr>
        <p:txBody>
          <a:bodyPr>
            <a:normAutofit/>
          </a:bodyPr>
          <a:lstStyle/>
          <a:p>
            <a:r>
              <a:rPr lang="en-US" dirty="0"/>
              <a:t>DIP switch:</a:t>
            </a:r>
          </a:p>
          <a:p>
            <a:pPr lvl="1"/>
            <a:r>
              <a:rPr lang="en-US" dirty="0"/>
              <a:t>Used for giving inputs to the logic circuits.</a:t>
            </a:r>
          </a:p>
          <a:p>
            <a:pPr lvl="1"/>
            <a:r>
              <a:rPr lang="en-US" dirty="0"/>
              <a:t>Connect one end to the ground and the other to the input pin of your ICs.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Important: Switching ON the DIP switch will simply close the switch.</a:t>
            </a:r>
          </a:p>
          <a:p>
            <a:pPr lvl="2"/>
            <a:r>
              <a:rPr lang="en-US" dirty="0"/>
              <a:t>If connected to power, switch on is giving input ‘1’</a:t>
            </a:r>
          </a:p>
          <a:p>
            <a:pPr lvl="2"/>
            <a:r>
              <a:rPr lang="en-US" dirty="0"/>
              <a:t>If connected to ground, switch on is giving input ‘0’</a:t>
            </a:r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DDD0A7-B089-4574-9C4E-9042AF3E34B9}"/>
              </a:ext>
            </a:extLst>
          </p:cNvPr>
          <p:cNvSpPr txBox="1">
            <a:spLocks/>
          </p:cNvSpPr>
          <p:nvPr/>
        </p:nvSpPr>
        <p:spPr>
          <a:xfrm>
            <a:off x="1619672" y="548680"/>
            <a:ext cx="46175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800" b="1" dirty="0">
                <a:latin typeface="Bookman Old Style" panose="02050604050505020204" pitchFamily="18" charset="0"/>
              </a:rPr>
              <a:t>Hardware Implementation of a Full Adder Circuit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BFBC1-8861-44BF-BDBA-1BB5CC022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88" y="3141747"/>
            <a:ext cx="1562435" cy="1727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692090-D570-4DBD-8942-563221496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1747"/>
            <a:ext cx="2031587" cy="19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6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/>
          <a:lstStyle/>
          <a:p>
            <a:r>
              <a:rPr lang="en-US" dirty="0"/>
              <a:t>LEDs:</a:t>
            </a:r>
          </a:p>
          <a:p>
            <a:pPr lvl="1"/>
            <a:r>
              <a:rPr lang="en-US" dirty="0"/>
              <a:t>Used for observing the output of the logic circuits.</a:t>
            </a:r>
          </a:p>
          <a:p>
            <a:pPr lvl="1"/>
            <a:endParaRPr lang="en-US" dirty="0"/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DDD0A7-B089-4574-9C4E-9042AF3E34B9}"/>
              </a:ext>
            </a:extLst>
          </p:cNvPr>
          <p:cNvSpPr txBox="1">
            <a:spLocks/>
          </p:cNvSpPr>
          <p:nvPr/>
        </p:nvSpPr>
        <p:spPr>
          <a:xfrm>
            <a:off x="1619672" y="548680"/>
            <a:ext cx="46175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800" b="1" dirty="0">
                <a:latin typeface="Bookman Old Style" panose="02050604050505020204" pitchFamily="18" charset="0"/>
              </a:rPr>
              <a:t>Hardware Implementation of a Full Adder Circuit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C2F12-534C-499E-AEDC-3C294E1D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2664296" cy="3020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E3DEF0-23A9-45CC-9855-CF686766F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60124"/>
            <a:ext cx="2638922" cy="18722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0A09E3-7462-4AC9-9CFE-351422D1A6F9}"/>
              </a:ext>
            </a:extLst>
          </p:cNvPr>
          <p:cNvSpPr txBox="1"/>
          <p:nvPr/>
        </p:nvSpPr>
        <p:spPr>
          <a:xfrm>
            <a:off x="3983326" y="3227927"/>
            <a:ext cx="30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Always use with a resistor in series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845D2-1A2F-47D8-942A-B14AD0A8E462}"/>
              </a:ext>
            </a:extLst>
          </p:cNvPr>
          <p:cNvSpPr txBox="1"/>
          <p:nvPr/>
        </p:nvSpPr>
        <p:spPr>
          <a:xfrm>
            <a:off x="465583" y="5279552"/>
            <a:ext cx="2450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Use multimeter in case you can’t find the longer leg out.</a:t>
            </a:r>
          </a:p>
        </p:txBody>
      </p:sp>
      <p:sp>
        <p:nvSpPr>
          <p:cNvPr id="14" name="Action Button: Go Forward or Next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E03FAE6-9225-4B73-805C-AF38EDAF139A}"/>
              </a:ext>
            </a:extLst>
          </p:cNvPr>
          <p:cNvSpPr/>
          <p:nvPr/>
        </p:nvSpPr>
        <p:spPr>
          <a:xfrm>
            <a:off x="8567936" y="6199746"/>
            <a:ext cx="576064" cy="623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3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461756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latin typeface="Bookman Old Style" panose="02050604050505020204" pitchFamily="18" charset="0"/>
              </a:rPr>
              <a:t>Hardware Implementation of a Full Adder Circuit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8E522-2E77-40CF-8AA7-6855B220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6793"/>
            <a:ext cx="6347714" cy="432048"/>
          </a:xfrm>
        </p:spPr>
        <p:txBody>
          <a:bodyPr/>
          <a:lstStyle/>
          <a:p>
            <a:r>
              <a:rPr lang="en-US" dirty="0"/>
              <a:t>Schematic-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1DCD07-57C6-428A-BF43-27D31F9DB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8532440" cy="31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9C922-4047-4A2C-87FD-DF0816DE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News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68C0D-398F-4E74-A8A2-B34738176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276872"/>
            <a:ext cx="6347714" cy="3764491"/>
          </a:xfrm>
        </p:spPr>
        <p:txBody>
          <a:bodyPr/>
          <a:lstStyle/>
          <a:p>
            <a:r>
              <a:rPr lang="en-US" dirty="0"/>
              <a:t>Your first Lab assignment is due next Friday, 29</a:t>
            </a:r>
            <a:r>
              <a:rPr lang="en-US" baseline="30000" dirty="0"/>
              <a:t>th</a:t>
            </a:r>
            <a:r>
              <a:rPr lang="en-US" dirty="0"/>
              <a:t> Sep</a:t>
            </a:r>
          </a:p>
          <a:p>
            <a:r>
              <a:rPr lang="en-US" dirty="0"/>
              <a:t>You’ll be given a combinational logic circuit-</a:t>
            </a:r>
          </a:p>
          <a:p>
            <a:pPr lvl="1"/>
            <a:r>
              <a:rPr lang="en-US" dirty="0"/>
              <a:t>You need to verify its truth table using Verilog.</a:t>
            </a:r>
          </a:p>
          <a:p>
            <a:pPr lvl="1"/>
            <a:r>
              <a:rPr lang="en-US" dirty="0"/>
              <a:t>Implement it with hardware.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3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9DA8-FE7C-432D-BFD4-0AA61E7F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43922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rebuchet MS" pitchFamily="34" charset="0"/>
              </a:rPr>
              <a:t>Multimeter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20164F8-17CC-46AC-9CA6-D4267A4D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47151"/>
            <a:ext cx="2624790" cy="537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06AFCAE-D0BC-4977-9422-9BDD2C2DB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4744"/>
            <a:ext cx="2952328" cy="540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Go Back or Previous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32038A3-DECD-4384-8FDD-1BA3DAB048E6}"/>
              </a:ext>
            </a:extLst>
          </p:cNvPr>
          <p:cNvSpPr/>
          <p:nvPr/>
        </p:nvSpPr>
        <p:spPr>
          <a:xfrm>
            <a:off x="8480466" y="6209928"/>
            <a:ext cx="65908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Power Supply</a:t>
            </a:r>
            <a:endParaRPr lang="en-US" b="1" dirty="0">
              <a:latin typeface="Trebuchet MS" pitchFamily="34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9875F3ED-93D3-4DB5-8A4B-52DB0324B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1007">
            <a:off x="1386959" y="2369305"/>
            <a:ext cx="5842971" cy="416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7E0D29-71C9-4981-8325-15F4C5BDAFF1}"/>
              </a:ext>
            </a:extLst>
          </p:cNvPr>
          <p:cNvSpPr txBox="1"/>
          <p:nvPr/>
        </p:nvSpPr>
        <p:spPr>
          <a:xfrm>
            <a:off x="7308304" y="537321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 Voltage or Current?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360C5B-753F-4C82-B6E0-FB385950D331}"/>
              </a:ext>
            </a:extLst>
          </p:cNvPr>
          <p:cNvSpPr txBox="1"/>
          <p:nvPr/>
        </p:nvSpPr>
        <p:spPr>
          <a:xfrm>
            <a:off x="7524328" y="36450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 knob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CD27A2-3711-464B-8722-9A2C9E497D06}"/>
              </a:ext>
            </a:extLst>
          </p:cNvPr>
          <p:cNvSpPr txBox="1"/>
          <p:nvPr/>
        </p:nvSpPr>
        <p:spPr>
          <a:xfrm>
            <a:off x="7596336" y="43651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Resolution select keys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B6C6B8-240E-43ED-9F8E-7F4098182E89}"/>
              </a:ext>
            </a:extLst>
          </p:cNvPr>
          <p:cNvSpPr txBox="1"/>
          <p:nvPr/>
        </p:nvSpPr>
        <p:spPr>
          <a:xfrm>
            <a:off x="0" y="4411816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On/Off key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102D90-468D-455C-82DD-9E2B63B75441}"/>
              </a:ext>
            </a:extLst>
          </p:cNvPr>
          <p:cNvSpPr txBox="1"/>
          <p:nvPr/>
        </p:nvSpPr>
        <p:spPr>
          <a:xfrm>
            <a:off x="15238" y="3511381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Meter selection keys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42AAB4-1994-4DE4-BAD9-58843EBA00EB}"/>
              </a:ext>
            </a:extLst>
          </p:cNvPr>
          <p:cNvSpPr txBox="1"/>
          <p:nvPr/>
        </p:nvSpPr>
        <p:spPr>
          <a:xfrm>
            <a:off x="0" y="566124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Supply Outputs</a:t>
            </a:r>
          </a:p>
        </p:txBody>
      </p:sp>
      <p:cxnSp>
        <p:nvCxnSpPr>
          <p:cNvPr id="27" name="Elbow Connector 22">
            <a:extLst>
              <a:ext uri="{FF2B5EF4-FFF2-40B4-BE49-F238E27FC236}">
                <a16:creationId xmlns:a16="http://schemas.microsoft.com/office/drawing/2014/main" id="{06DF24CC-1D62-4E8E-A753-101BC45CF4EF}"/>
              </a:ext>
            </a:extLst>
          </p:cNvPr>
          <p:cNvCxnSpPr>
            <a:stCxn id="25" idx="3"/>
          </p:cNvCxnSpPr>
          <p:nvPr/>
        </p:nvCxnSpPr>
        <p:spPr>
          <a:xfrm>
            <a:off x="1634910" y="3834547"/>
            <a:ext cx="720080" cy="17914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535831C6-F2E7-4123-B7F7-FFE51088D6DC}"/>
              </a:ext>
            </a:extLst>
          </p:cNvPr>
          <p:cNvSpPr/>
          <p:nvPr/>
        </p:nvSpPr>
        <p:spPr>
          <a:xfrm rot="260405">
            <a:off x="2364041" y="3899768"/>
            <a:ext cx="1337927" cy="45786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6">
            <a:extLst>
              <a:ext uri="{FF2B5EF4-FFF2-40B4-BE49-F238E27FC236}">
                <a16:creationId xmlns:a16="http://schemas.microsoft.com/office/drawing/2014/main" id="{387559B7-79F1-46A4-8909-6ED725CB8122}"/>
              </a:ext>
            </a:extLst>
          </p:cNvPr>
          <p:cNvCxnSpPr>
            <a:cxnSpLocks/>
            <a:stCxn id="24" idx="2"/>
          </p:cNvCxnSpPr>
          <p:nvPr/>
        </p:nvCxnSpPr>
        <p:spPr>
          <a:xfrm rot="5400000" flipH="1" flipV="1">
            <a:off x="2403757" y="3105927"/>
            <a:ext cx="214283" cy="3690158"/>
          </a:xfrm>
          <a:prstGeom prst="bentConnector4">
            <a:avLst>
              <a:gd name="adj1" fmla="val -1546"/>
              <a:gd name="adj2" fmla="val 99963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id="{F32FC0A1-375C-441B-957E-F5B14ABE1201}"/>
              </a:ext>
            </a:extLst>
          </p:cNvPr>
          <p:cNvCxnSpPr>
            <a:stCxn id="26" idx="3"/>
          </p:cNvCxnSpPr>
          <p:nvPr/>
        </p:nvCxnSpPr>
        <p:spPr>
          <a:xfrm flipV="1">
            <a:off x="1584176" y="5589240"/>
            <a:ext cx="1547664" cy="395174"/>
          </a:xfrm>
          <a:prstGeom prst="bentConnector3">
            <a:avLst>
              <a:gd name="adj1" fmla="val 73976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Elbow Connector 57">
            <a:extLst>
              <a:ext uri="{FF2B5EF4-FFF2-40B4-BE49-F238E27FC236}">
                <a16:creationId xmlns:a16="http://schemas.microsoft.com/office/drawing/2014/main" id="{F0B1ABDF-8B74-499A-8038-B94E15FF5ACA}"/>
              </a:ext>
            </a:extLst>
          </p:cNvPr>
          <p:cNvCxnSpPr>
            <a:stCxn id="22" idx="1"/>
          </p:cNvCxnSpPr>
          <p:nvPr/>
        </p:nvCxnSpPr>
        <p:spPr>
          <a:xfrm rot="10800000">
            <a:off x="6300192" y="3645024"/>
            <a:ext cx="1224136" cy="18466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Elbow Connector 60">
            <a:extLst>
              <a:ext uri="{FF2B5EF4-FFF2-40B4-BE49-F238E27FC236}">
                <a16:creationId xmlns:a16="http://schemas.microsoft.com/office/drawing/2014/main" id="{FB44A2BB-25BD-46BB-B972-5A48A6013877}"/>
              </a:ext>
            </a:extLst>
          </p:cNvPr>
          <p:cNvCxnSpPr>
            <a:stCxn id="23" idx="1"/>
          </p:cNvCxnSpPr>
          <p:nvPr/>
        </p:nvCxnSpPr>
        <p:spPr>
          <a:xfrm rot="10800000">
            <a:off x="6228184" y="4437112"/>
            <a:ext cx="1368152" cy="25115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Elbow Connector 63">
            <a:extLst>
              <a:ext uri="{FF2B5EF4-FFF2-40B4-BE49-F238E27FC236}">
                <a16:creationId xmlns:a16="http://schemas.microsoft.com/office/drawing/2014/main" id="{51B48F64-9309-499D-AE18-B96B32528F98}"/>
              </a:ext>
            </a:extLst>
          </p:cNvPr>
          <p:cNvCxnSpPr>
            <a:stCxn id="21" idx="1"/>
          </p:cNvCxnSpPr>
          <p:nvPr/>
        </p:nvCxnSpPr>
        <p:spPr>
          <a:xfrm rot="10800000">
            <a:off x="6156176" y="4869163"/>
            <a:ext cx="1152128" cy="96571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3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4680519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Bookman Old Style" panose="02050604050505020204" pitchFamily="18" charset="0"/>
              </a:rPr>
              <a:t>Making Full Adder using Two Half Adders in Verilog</a:t>
            </a:r>
            <a:endParaRPr lang="en-GB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1447800"/>
            <a:ext cx="7992888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0"/>
            <a:endParaRPr lang="en-US" dirty="0"/>
          </a:p>
          <a:p>
            <a:pPr lvl="0"/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84DB7-E010-4DBF-8F61-98B65D050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95" y="2060848"/>
            <a:ext cx="4882317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902F9F-7C99-476A-9AD4-79629F12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88640"/>
            <a:ext cx="4680519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Bookman Old Style" panose="02050604050505020204" pitchFamily="18" charset="0"/>
              </a:rPr>
              <a:t>Making Full Adder using Two Half Adders in Verilog</a:t>
            </a:r>
            <a:endParaRPr lang="en-GB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450B-A806-4E5B-B779-99B53B6D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556792"/>
            <a:ext cx="3026298" cy="4484571"/>
          </a:xfrm>
        </p:spPr>
        <p:txBody>
          <a:bodyPr/>
          <a:lstStyle/>
          <a:p>
            <a:r>
              <a:rPr lang="en-US" dirty="0"/>
              <a:t>Half adder module:</a:t>
            </a:r>
          </a:p>
          <a:p>
            <a:pPr marL="3086100" lvl="7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086100" lvl="7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107E3-F165-447F-A94F-9901D0413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0" y="2780928"/>
            <a:ext cx="2857500" cy="1847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46E34F-70DD-4A64-9369-C6F0C211C85D}"/>
              </a:ext>
            </a:extLst>
          </p:cNvPr>
          <p:cNvSpPr txBox="1"/>
          <p:nvPr/>
        </p:nvSpPr>
        <p:spPr>
          <a:xfrm>
            <a:off x="3851920" y="2780928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module ha(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Sum,Carry,A,B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input A,B;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output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Sum,Carry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assign Sum=A^B;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assign Carry=A&amp;B;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endmodule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18F696-80FD-447C-B4E0-69CDBCCF596A}"/>
              </a:ext>
            </a:extLst>
          </p:cNvPr>
          <p:cNvCxnSpPr/>
          <p:nvPr/>
        </p:nvCxnSpPr>
        <p:spPr>
          <a:xfrm>
            <a:off x="3635896" y="2276872"/>
            <a:ext cx="0" cy="352839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77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902F9F-7C99-476A-9AD4-79629F12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88640"/>
            <a:ext cx="4680519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Bookman Old Style" panose="02050604050505020204" pitchFamily="18" charset="0"/>
              </a:rPr>
              <a:t>Making Full Adder using Two Half Adders in Verilog</a:t>
            </a:r>
            <a:endParaRPr lang="en-GB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450B-A806-4E5B-B779-99B53B6D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6792"/>
            <a:ext cx="2882282" cy="4484571"/>
          </a:xfrm>
        </p:spPr>
        <p:txBody>
          <a:bodyPr/>
          <a:lstStyle/>
          <a:p>
            <a:r>
              <a:rPr lang="en-US" dirty="0"/>
              <a:t>Full adder module:</a:t>
            </a:r>
          </a:p>
          <a:p>
            <a:pPr marL="3086100" lvl="7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086100" lvl="7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AA317E-205D-4C5E-AC54-F2F2FEC40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3487370" cy="2160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F3C5E-9462-4968-B596-6E230E02437C}"/>
              </a:ext>
            </a:extLst>
          </p:cNvPr>
          <p:cNvSpPr txBox="1"/>
          <p:nvPr/>
        </p:nvSpPr>
        <p:spPr>
          <a:xfrm>
            <a:off x="3779912" y="2276872"/>
            <a:ext cx="4392488" cy="3139321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`include 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Half_Adder.v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module fa(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Sum,Cout,A,B,Cin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input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A,B,Cin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wire W1,W2,W3;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output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Sum,Cout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ha f1(W2,W1,A,B);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ha f2(Sum,W3,W2,Cin);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assign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=W1|W3;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endmodule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60F4E5-8423-4D0B-A98A-C1C816F91596}"/>
              </a:ext>
            </a:extLst>
          </p:cNvPr>
          <p:cNvCxnSpPr/>
          <p:nvPr/>
        </p:nvCxnSpPr>
        <p:spPr>
          <a:xfrm>
            <a:off x="3707904" y="2060848"/>
            <a:ext cx="0" cy="43204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4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902F9F-7C99-476A-9AD4-79629F12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88640"/>
            <a:ext cx="4680519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Bookman Old Style" panose="02050604050505020204" pitchFamily="18" charset="0"/>
              </a:rPr>
              <a:t>Making Full Adder using Two Half Adders in Verilog</a:t>
            </a:r>
            <a:endParaRPr lang="en-GB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450B-A806-4E5B-B779-99B53B6D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556793"/>
            <a:ext cx="7490793" cy="504056"/>
          </a:xfrm>
        </p:spPr>
        <p:txBody>
          <a:bodyPr/>
          <a:lstStyle/>
          <a:p>
            <a:r>
              <a:rPr lang="en-US" dirty="0"/>
              <a:t>Full adder </a:t>
            </a:r>
            <a:r>
              <a:rPr lang="en-US" dirty="0" err="1"/>
              <a:t>Testbench</a:t>
            </a:r>
            <a:r>
              <a:rPr lang="en-US" dirty="0"/>
              <a:t>:</a:t>
            </a:r>
          </a:p>
          <a:p>
            <a:endParaRPr lang="en-US" dirty="0"/>
          </a:p>
          <a:p>
            <a:pPr marL="3086100" lvl="7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086100" lvl="7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68DF5-996F-4083-A9C4-A864F0D6AA44}"/>
              </a:ext>
            </a:extLst>
          </p:cNvPr>
          <p:cNvSpPr txBox="1"/>
          <p:nvPr/>
        </p:nvSpPr>
        <p:spPr>
          <a:xfrm>
            <a:off x="107504" y="2072694"/>
            <a:ext cx="89289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module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fa_tb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[2:0] in;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wire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Sum,Cout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fa function1(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Sum,Carry,in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[2],in[1],in[0]);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initial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begin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 = 3'b000;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repeat(7) #50 in=in+1'b1;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end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initial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$monitor(" A=%b B=%b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=%b ---&gt; Sum=%b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=%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b",in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[2],in[1],in[0],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Sum,Carry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endmodule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2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902F9F-7C99-476A-9AD4-79629F12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88640"/>
            <a:ext cx="4680519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Bookman Old Style" panose="02050604050505020204" pitchFamily="18" charset="0"/>
              </a:rPr>
              <a:t>Making Full Adder using Two Half Adders in Verilog</a:t>
            </a:r>
            <a:endParaRPr lang="en-GB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450B-A806-4E5B-B779-99B53B6D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556793"/>
            <a:ext cx="7490793" cy="504056"/>
          </a:xfrm>
        </p:spPr>
        <p:txBody>
          <a:bodyPr/>
          <a:lstStyle/>
          <a:p>
            <a:r>
              <a:rPr lang="en-US" dirty="0"/>
              <a:t>Output:</a:t>
            </a:r>
          </a:p>
          <a:p>
            <a:endParaRPr lang="en-US" dirty="0"/>
          </a:p>
          <a:p>
            <a:pPr marL="3086100" lvl="7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086100" lvl="7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68DF5-996F-4083-A9C4-A864F0D6AA44}"/>
              </a:ext>
            </a:extLst>
          </p:cNvPr>
          <p:cNvSpPr txBox="1"/>
          <p:nvPr/>
        </p:nvSpPr>
        <p:spPr>
          <a:xfrm>
            <a:off x="1403648" y="2492896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A=0 B=0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=0 ---&gt; Sum=0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A=0 B=0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=1 ---&gt; Sum=1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A=0 B=1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=0 ---&gt; Sum=1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A=0 B=1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=1 ---&gt; Sum=0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A=1 B=0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=0 ---&gt; Sum=1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A=1 B=0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=1 ---&gt; Sum=0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A=1 B=1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=0 ---&gt; Sum=0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A=1 B=1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=1 ---&gt; Sum=1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0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461756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latin typeface="Bookman Old Style" panose="02050604050505020204" pitchFamily="18" charset="0"/>
              </a:rPr>
              <a:t>Hardware Implementation of a Full Adder Circuit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F97D57-AB34-4586-A8C2-C195B65A3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5884082" cy="3744416"/>
          </a:xfrm>
        </p:spPr>
      </p:pic>
    </p:spTree>
    <p:extLst>
      <p:ext uri="{BB962C8B-B14F-4D97-AF65-F5344CB8AC3E}">
        <p14:creationId xmlns:p14="http://schemas.microsoft.com/office/powerpoint/2010/main" val="39649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CE70611-97CF-4C70-9285-4194B8F73B74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6347713" cy="101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500" b="1" dirty="0">
                <a:solidFill>
                  <a:srgbClr val="90C226"/>
                </a:solidFill>
                <a:latin typeface="Bookman Old Style" panose="02050604050505020204" pitchFamily="18" charset="0"/>
              </a:rPr>
              <a:t>Hardware Implementation of a Full Adder Circuit</a:t>
            </a:r>
            <a:endParaRPr lang="en-US" b="1" dirty="0">
              <a:latin typeface="Trebuchet MS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96FCB7C-B6AA-4407-B85C-F007F18B8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930336"/>
              </p:ext>
            </p:extLst>
          </p:nvPr>
        </p:nvGraphicFramePr>
        <p:xfrm>
          <a:off x="609598" y="2204864"/>
          <a:ext cx="6554688" cy="352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344">
                  <a:extLst>
                    <a:ext uri="{9D8B030D-6E8A-4147-A177-3AD203B41FA5}">
                      <a16:colId xmlns:a16="http://schemas.microsoft.com/office/drawing/2014/main" val="1916987492"/>
                    </a:ext>
                  </a:extLst>
                </a:gridCol>
                <a:gridCol w="3277344">
                  <a:extLst>
                    <a:ext uri="{9D8B030D-6E8A-4147-A177-3AD203B41FA5}">
                      <a16:colId xmlns:a16="http://schemas.microsoft.com/office/drawing/2014/main" val="2774342313"/>
                    </a:ext>
                  </a:extLst>
                </a:gridCol>
              </a:tblGrid>
              <a:tr h="504179">
                <a:tc>
                  <a:txBody>
                    <a:bodyPr/>
                    <a:lstStyle/>
                    <a:p>
                      <a:r>
                        <a:rPr lang="en-US" dirty="0"/>
                        <a:t>IC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20702"/>
                  </a:ext>
                </a:extLst>
              </a:tr>
              <a:tr h="50417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quad 2-input 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  <a:hlinkClick r:id="rId3" tooltip="NAND gate"/>
                        </a:rPr>
                        <a:t>NAND</a:t>
                      </a:r>
                      <a:r>
                        <a:rPr lang="en-US" u="none" strike="noStrike" dirty="0">
                          <a:solidFill>
                            <a:schemeClr val="tx1"/>
                          </a:solidFill>
                          <a:effectLst/>
                        </a:rPr>
                        <a:t> gate</a:t>
                      </a:r>
                      <a:endParaRPr lang="en-US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062224"/>
                  </a:ext>
                </a:extLst>
              </a:tr>
              <a:tr h="50417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 2-input 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NOR gate"/>
                        </a:rPr>
                        <a:t>NOR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gate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026397"/>
                  </a:ext>
                </a:extLst>
              </a:tr>
              <a:tr h="50417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hex</a:t>
                      </a:r>
                      <a:r>
                        <a:rPr lang="en-US" u="none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r>
                        <a:rPr lang="en-US" u="sng" strike="noStrike" dirty="0">
                          <a:solidFill>
                            <a:schemeClr val="accent1"/>
                          </a:solidFill>
                          <a:effectLst/>
                        </a:rPr>
                        <a:t>INVERTER</a:t>
                      </a:r>
                      <a:endParaRPr lang="en-US" u="sng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607001"/>
                  </a:ext>
                </a:extLst>
              </a:tr>
              <a:tr h="50417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 2-input 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tooltip="AND gate"/>
                        </a:rPr>
                        <a:t>AND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194623"/>
                  </a:ext>
                </a:extLst>
              </a:tr>
              <a:tr h="50417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 2-input 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tooltip="OR gate"/>
                        </a:rPr>
                        <a:t>OR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514464"/>
                  </a:ext>
                </a:extLst>
              </a:tr>
              <a:tr h="50417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 2-input 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tooltip="XOR gate"/>
                        </a:rPr>
                        <a:t>XOR 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5733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7871BF7-A6AA-4B3D-9753-335275CACF6F}"/>
              </a:ext>
            </a:extLst>
          </p:cNvPr>
          <p:cNvSpPr txBox="1"/>
          <p:nvPr/>
        </p:nvSpPr>
        <p:spPr>
          <a:xfrm>
            <a:off x="609598" y="1772816"/>
            <a:ext cx="360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IC part no. of the logic gates: </a:t>
            </a:r>
          </a:p>
        </p:txBody>
      </p:sp>
    </p:spTree>
    <p:extLst>
      <p:ext uri="{BB962C8B-B14F-4D97-AF65-F5344CB8AC3E}">
        <p14:creationId xmlns:p14="http://schemas.microsoft.com/office/powerpoint/2010/main" val="400384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461756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latin typeface="Bookman Old Style" panose="02050604050505020204" pitchFamily="18" charset="0"/>
              </a:rPr>
              <a:t>Hardware Implementation of a Full Adder Circuit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D052A-68A9-4C94-9121-B5287BAA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/>
          <a:lstStyle/>
          <a:p>
            <a:r>
              <a:rPr lang="en-US" dirty="0"/>
              <a:t>Pinouts of IC 7408,7432, and 7486: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0E96B8-4668-4635-8F16-434014150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91381"/>
            <a:ext cx="2784471" cy="2097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880881-B50D-482A-899B-5D46387DE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98" y="4210422"/>
            <a:ext cx="3147403" cy="24661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1B81D5-16F8-40DF-8D29-D75D86045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15" y="2291381"/>
            <a:ext cx="2763920" cy="20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868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4079</TotalTime>
  <Words>749</Words>
  <Application>Microsoft Office PowerPoint</Application>
  <PresentationFormat>On-screen Show (4:3)</PresentationFormat>
  <Paragraphs>134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Courier New</vt:lpstr>
      <vt:lpstr>Trebuchet MS</vt:lpstr>
      <vt:lpstr>Wingdings</vt:lpstr>
      <vt:lpstr>Wingdings 3</vt:lpstr>
      <vt:lpstr>Facet</vt:lpstr>
      <vt:lpstr>University of Maryland Baltimore County Department of Computer Science and Electrical Engineering   CMPE 212 Laboratory (Discussion 3)</vt:lpstr>
      <vt:lpstr>Making Full Adder using Two Half Adders in Verilog</vt:lpstr>
      <vt:lpstr>Making Full Adder using Two Half Adders in Verilog</vt:lpstr>
      <vt:lpstr>Making Full Adder using Two Half Adders in Verilog</vt:lpstr>
      <vt:lpstr>Making Full Adder using Two Half Adders in Verilog</vt:lpstr>
      <vt:lpstr>Making Full Adder using Two Half Adders in Verilog</vt:lpstr>
      <vt:lpstr>Hardware Implementation of a Full Adder Circuit</vt:lpstr>
      <vt:lpstr>PowerPoint Presentation</vt:lpstr>
      <vt:lpstr>Hardware Implementation of a Full Adder 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Hardware Implementation of a Full Adder Circuit</vt:lpstr>
      <vt:lpstr>Bad News !!!</vt:lpstr>
      <vt:lpstr>Questions?</vt:lpstr>
      <vt:lpstr>Multimeter</vt:lpstr>
      <vt:lpstr>Power Supply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Design Laboratory</dc:title>
  <dc:creator>hp</dc:creator>
  <cp:lastModifiedBy>Hasibul Hasan</cp:lastModifiedBy>
  <cp:revision>302</cp:revision>
  <dcterms:created xsi:type="dcterms:W3CDTF">2011-08-27T12:42:26Z</dcterms:created>
  <dcterms:modified xsi:type="dcterms:W3CDTF">2017-09-21T19:19:43Z</dcterms:modified>
</cp:coreProperties>
</file>