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28"/>
  </p:notesMasterIdLst>
  <p:sldIdLst>
    <p:sldId id="256" r:id="rId2"/>
    <p:sldId id="271" r:id="rId3"/>
    <p:sldId id="288" r:id="rId4"/>
    <p:sldId id="289" r:id="rId5"/>
    <p:sldId id="290" r:id="rId6"/>
    <p:sldId id="291" r:id="rId7"/>
    <p:sldId id="292" r:id="rId8"/>
    <p:sldId id="293" r:id="rId9"/>
    <p:sldId id="294" r:id="rId10"/>
    <p:sldId id="295" r:id="rId11"/>
    <p:sldId id="296" r:id="rId12"/>
    <p:sldId id="297" r:id="rId13"/>
    <p:sldId id="298" r:id="rId14"/>
    <p:sldId id="299" r:id="rId15"/>
    <p:sldId id="300" r:id="rId16"/>
    <p:sldId id="301" r:id="rId17"/>
    <p:sldId id="302" r:id="rId18"/>
    <p:sldId id="303" r:id="rId19"/>
    <p:sldId id="306" r:id="rId20"/>
    <p:sldId id="304" r:id="rId21"/>
    <p:sldId id="305" r:id="rId22"/>
    <p:sldId id="285" r:id="rId23"/>
    <p:sldId id="307" r:id="rId24"/>
    <p:sldId id="308" r:id="rId25"/>
    <p:sldId id="312" r:id="rId26"/>
    <p:sldId id="313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33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FF218A-C41F-4A13-B746-C2569FB75E4A}" type="datetimeFigureOut">
              <a:rPr lang="en-US" smtClean="0"/>
              <a:pPr/>
              <a:t>9/14/2017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69518F-EAA3-4749-BEBE-DD8BC86332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0027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518F-EAA3-4749-BEBE-DD8BC863323E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518F-EAA3-4749-BEBE-DD8BC863323E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518F-EAA3-4749-BEBE-DD8BC863323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511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518F-EAA3-4749-BEBE-DD8BC863323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130319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69518F-EAA3-4749-BEBE-DD8BC863323E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5328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8707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969849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6795748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745779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2624291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421674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1314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872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60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524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0019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413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4311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0708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032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2872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Fall2011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B6C4703-05E3-45FD-B88C-57BE87095A8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34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ha26@umbc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ankitb1@umbc.edu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the.earth.li/~sgtatham/putty/latest/x86/putty.exe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nford.edu/class/ee183/handouts_win2003/VerilogQuickRef.pdf" TargetMode="External"/><Relationship Id="rId2" Type="http://schemas.openxmlformats.org/officeDocument/2006/relationships/hyperlink" Target="http://www.ece.umd.edu/class/enee359a.S2008/verilog_tutorial.pdf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mailto:ha26@umbc.ed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980728"/>
            <a:ext cx="7772400" cy="2600342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/>
              <a:t>University of Maryland Baltimore County</a:t>
            </a:r>
            <a:br>
              <a:rPr lang="en-GB" sz="2000" b="1" dirty="0"/>
            </a:br>
            <a:r>
              <a:rPr lang="en-US" sz="2000" b="1" dirty="0"/>
              <a:t>Department of Computer Science and Electrical Engineering</a:t>
            </a:r>
            <a:br>
              <a:rPr lang="en-GB" sz="2000" b="1" dirty="0"/>
            </a:br>
            <a:r>
              <a:rPr lang="en-US" sz="2000" dirty="0"/>
              <a:t> </a:t>
            </a:r>
            <a:br>
              <a:rPr lang="en-GB" sz="2000" dirty="0"/>
            </a:br>
            <a:r>
              <a:rPr lang="en-US" sz="2000" dirty="0"/>
              <a:t>CMPE 212</a:t>
            </a:r>
            <a:r>
              <a:rPr lang="en-US" sz="2000" b="1" dirty="0"/>
              <a:t> </a:t>
            </a:r>
            <a:r>
              <a:rPr lang="en-US" sz="2000" dirty="0"/>
              <a:t>Laboratory (Discussion 2)</a:t>
            </a:r>
            <a:endParaRPr lang="en-GB" sz="2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861048"/>
            <a:ext cx="9145016" cy="2952328"/>
          </a:xfrm>
        </p:spPr>
        <p:txBody>
          <a:bodyPr>
            <a:normAutofit fontScale="77500" lnSpcReduction="20000"/>
          </a:bodyPr>
          <a:lstStyle/>
          <a:p>
            <a:pPr marL="109728" algn="l"/>
            <a:endParaRPr lang="en-US" sz="2600" dirty="0"/>
          </a:p>
          <a:p>
            <a:pPr algn="l"/>
            <a:r>
              <a:rPr lang="nn-NO" sz="2400" dirty="0"/>
              <a:t>Hasibul Hasan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n-NO" dirty="0">
                <a:hlinkClick r:id="rId3"/>
              </a:rPr>
              <a:t>ha26@umbc.edu</a:t>
            </a:r>
            <a:endParaRPr lang="nn-NO" sz="2000" dirty="0"/>
          </a:p>
          <a:p>
            <a:pPr algn="l"/>
            <a:r>
              <a:rPr lang="nn-NO" sz="2400" dirty="0"/>
              <a:t>Ankit Baingane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n-NO" dirty="0">
                <a:hlinkClick r:id="rId4"/>
              </a:rPr>
              <a:t>ankitb1@umbc.edu</a:t>
            </a:r>
            <a:endParaRPr lang="nn-NO" dirty="0"/>
          </a:p>
          <a:p>
            <a:pPr algn="l"/>
            <a:r>
              <a:rPr lang="nn-NO" sz="2400" dirty="0"/>
              <a:t>Edward Hanson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nn-NO" u="sng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ehanson1@umbc.edu</a:t>
            </a:r>
            <a:endParaRPr lang="en-US" u="sng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algn="l"/>
            <a:endParaRPr lang="en-US" dirty="0"/>
          </a:p>
          <a:p>
            <a:pPr algn="l"/>
            <a:r>
              <a:rPr lang="en-GB" sz="1400" dirty="0"/>
              <a:t>* Most of the slides are courtesy of previous TA: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Rashidul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Islam </a:t>
            </a:r>
            <a:r>
              <a:rPr lang="en-GB" sz="1400" dirty="0"/>
              <a:t>and Patrick Sykes</a:t>
            </a:r>
          </a:p>
          <a:p>
            <a:pPr algn="l"/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Trebuchet MS" pitchFamily="34" charset="0"/>
              </a:rPr>
              <a:t>Modules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521296"/>
            <a:ext cx="7772400" cy="45720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90000"/>
              </a:lnSpc>
            </a:pPr>
            <a:r>
              <a:rPr lang="en-GB" dirty="0">
                <a:latin typeface="Calibri" pitchFamily="34" charset="0"/>
                <a:cs typeface="Calibri" pitchFamily="34" charset="0"/>
              </a:rPr>
              <a:t>Defining a module: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GB" sz="2000" b="1" dirty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module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i="1" dirty="0">
                <a:latin typeface="Calibri" pitchFamily="34" charset="0"/>
                <a:cs typeface="Calibri" pitchFamily="34" charset="0"/>
              </a:rPr>
              <a:t>&lt;</a:t>
            </a:r>
            <a:r>
              <a:rPr lang="en-US" sz="2000" i="1" dirty="0" err="1">
                <a:latin typeface="Calibri" pitchFamily="34" charset="0"/>
                <a:cs typeface="Calibri" pitchFamily="34" charset="0"/>
              </a:rPr>
              <a:t>module_name</a:t>
            </a:r>
            <a:r>
              <a:rPr lang="en-US" sz="2000" i="1" dirty="0">
                <a:latin typeface="Calibri" pitchFamily="34" charset="0"/>
                <a:cs typeface="Calibri" pitchFamily="34" charset="0"/>
              </a:rPr>
              <a:t>&gt;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i="1" dirty="0">
                <a:latin typeface="Calibri" pitchFamily="34" charset="0"/>
                <a:cs typeface="Calibri" pitchFamily="34" charset="0"/>
              </a:rPr>
              <a:t>&lt;</a:t>
            </a:r>
            <a:r>
              <a:rPr lang="en-US" sz="2000" i="1" dirty="0" err="1">
                <a:latin typeface="Calibri" pitchFamily="34" charset="0"/>
                <a:cs typeface="Calibri" pitchFamily="34" charset="0"/>
              </a:rPr>
              <a:t>module_terminal_list</a:t>
            </a:r>
            <a:r>
              <a:rPr lang="en-US" sz="2000" i="1" dirty="0">
                <a:latin typeface="Calibri" pitchFamily="34" charset="0"/>
                <a:cs typeface="Calibri" pitchFamily="34" charset="0"/>
              </a:rPr>
              <a:t>&gt;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);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   ...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>
                <a:latin typeface="Calibri" pitchFamily="34" charset="0"/>
                <a:cs typeface="Calibri" pitchFamily="34" charset="0"/>
              </a:rPr>
              <a:t>    &lt;module internals&gt;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   ...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err="1">
                <a:latin typeface="Calibri" pitchFamily="34" charset="0"/>
                <a:cs typeface="Calibri" pitchFamily="34" charset="0"/>
              </a:rPr>
              <a:t>endmodule</a:t>
            </a: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 pitchFamily="34" charset="0"/>
                <a:cs typeface="Calibri" pitchFamily="34" charset="0"/>
              </a:rPr>
              <a:t>Defining a Half Adder module:</a:t>
            </a:r>
          </a:p>
          <a:p>
            <a:pPr>
              <a:lnSpc>
                <a:spcPct val="90000"/>
              </a:lnSpc>
            </a:pPr>
            <a:endParaRPr lang="en-US" sz="2400" dirty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>
                <a:latin typeface="Calibri" pitchFamily="34" charset="0"/>
                <a:cs typeface="Calibri" pitchFamily="34" charset="0"/>
              </a:rPr>
              <a:t>module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HalfAdder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(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A, B, S, </a:t>
            </a:r>
            <a:r>
              <a:rPr lang="en-US" sz="2000" dirty="0" err="1">
                <a:latin typeface="Calibri" pitchFamily="34" charset="0"/>
                <a:cs typeface="Calibri" pitchFamily="34" charset="0"/>
              </a:rPr>
              <a:t>Cout</a:t>
            </a:r>
            <a:r>
              <a:rPr lang="en-US" sz="2000" b="1" dirty="0">
                <a:latin typeface="Calibri" pitchFamily="34" charset="0"/>
                <a:cs typeface="Calibri" pitchFamily="34" charset="0"/>
              </a:rPr>
              <a:t>);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   ...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i="1" dirty="0">
                <a:latin typeface="Calibri" pitchFamily="34" charset="0"/>
                <a:cs typeface="Calibri" pitchFamily="34" charset="0"/>
              </a:rPr>
              <a:t>    &lt;functionality of Half-Adder&gt;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    ...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sz="2000" b="1" dirty="0" err="1">
                <a:latin typeface="Calibri" pitchFamily="34" charset="0"/>
                <a:cs typeface="Calibri" pitchFamily="34" charset="0"/>
              </a:rPr>
              <a:t>endmodule</a:t>
            </a:r>
            <a:endParaRPr lang="en-US" sz="2000" b="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</a:pPr>
            <a:endParaRPr lang="en-US" sz="2200" b="1" dirty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90000"/>
              </a:lnSpc>
            </a:pPr>
            <a:r>
              <a:rPr lang="en-US" dirty="0">
                <a:latin typeface="Calibri" pitchFamily="34" charset="0"/>
                <a:cs typeface="Calibri" pitchFamily="34" charset="0"/>
              </a:rPr>
              <a:t>We can describe the functionality of a module with either </a:t>
            </a:r>
            <a:r>
              <a:rPr lang="en-US" u="sng" dirty="0">
                <a:latin typeface="Calibri" pitchFamily="34" charset="0"/>
                <a:cs typeface="Calibri" pitchFamily="34" charset="0"/>
              </a:rPr>
              <a:t>Structural</a:t>
            </a:r>
            <a:r>
              <a:rPr lang="en-US" dirty="0">
                <a:latin typeface="Calibri" pitchFamily="34" charset="0"/>
                <a:cs typeface="Calibri" pitchFamily="34" charset="0"/>
              </a:rPr>
              <a:t> code or </a:t>
            </a:r>
            <a:r>
              <a:rPr lang="en-US" u="sng" dirty="0">
                <a:latin typeface="Calibri" pitchFamily="34" charset="0"/>
                <a:cs typeface="Calibri" pitchFamily="34" charset="0"/>
              </a:rPr>
              <a:t>Behavioral</a:t>
            </a:r>
            <a:r>
              <a:rPr lang="en-US" dirty="0">
                <a:latin typeface="Calibri" pitchFamily="34" charset="0"/>
                <a:cs typeface="Calibri" pitchFamily="34" charset="0"/>
              </a:rPr>
              <a:t> code.</a:t>
            </a:r>
          </a:p>
          <a:p>
            <a:pPr>
              <a:buNone/>
            </a:pPr>
            <a:endParaRPr lang="en-GB" dirty="0">
              <a:latin typeface="Calibri" pitchFamily="34" charset="0"/>
              <a:cs typeface="Calibri" pitchFamily="34" charset="0"/>
            </a:endParaRP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  <a:p>
            <a:pPr lvl="1"/>
            <a:endParaRPr lang="en-GB" dirty="0">
              <a:latin typeface="Calibri" pitchFamily="34" charset="0"/>
              <a:cs typeface="Calibri" pitchFamily="34" charset="0"/>
            </a:endParaRPr>
          </a:p>
          <a:p>
            <a:endParaRPr lang="en-GB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3072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356992"/>
            <a:ext cx="3031176" cy="1102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13536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rebuchet MS" pitchFamily="34" charset="0"/>
              </a:rPr>
              <a:t>2 Levels of Abstraction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Structural code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Represents circuit components.</a:t>
            </a:r>
          </a:p>
          <a:p>
            <a:pPr lvl="1"/>
            <a:r>
              <a:rPr lang="en-US" dirty="0"/>
              <a:t>Gates</a:t>
            </a:r>
          </a:p>
          <a:p>
            <a:pPr lvl="1"/>
            <a:r>
              <a:rPr lang="en-US" dirty="0"/>
              <a:t>Lower level modules</a:t>
            </a:r>
          </a:p>
          <a:p>
            <a:r>
              <a:rPr lang="en-US" dirty="0"/>
              <a:t>May use Verilog’s </a:t>
            </a:r>
            <a:r>
              <a:rPr lang="en-US" b="1" dirty="0"/>
              <a:t>Gate Primitives</a:t>
            </a:r>
            <a:r>
              <a:rPr lang="en-US" dirty="0"/>
              <a:t>:</a:t>
            </a:r>
          </a:p>
          <a:p>
            <a:pPr lvl="1"/>
            <a:r>
              <a:rPr lang="en-US" sz="2100" dirty="0">
                <a:latin typeface="Courier New" pitchFamily="49" charset="0"/>
                <a:cs typeface="Courier New" pitchFamily="49" charset="0"/>
              </a:rPr>
              <a:t>and u1(y, a, b);</a:t>
            </a:r>
          </a:p>
          <a:p>
            <a:pPr lvl="1"/>
            <a:r>
              <a:rPr lang="en-US" dirty="0">
                <a:cs typeface="Courier New" pitchFamily="49" charset="0"/>
              </a:rPr>
              <a:t>Instantiates an AND gate called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u1</a:t>
            </a:r>
            <a:r>
              <a:rPr lang="en-US" dirty="0">
                <a:cs typeface="Courier New" pitchFamily="49" charset="0"/>
              </a:rPr>
              <a:t> with inputs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>
                <a:cs typeface="Courier New" pitchFamily="49" charset="0"/>
              </a:rPr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>
                <a:cs typeface="Courier New" pitchFamily="49" charset="0"/>
              </a:rPr>
              <a:t>, and output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>
                <a:cs typeface="Courier New" pitchFamily="49" charset="0"/>
              </a:rPr>
              <a:t>.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Behavioral code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No direct mapping to circuit components.</a:t>
            </a:r>
          </a:p>
          <a:p>
            <a:pPr lvl="1"/>
            <a:r>
              <a:rPr lang="en-US" dirty="0"/>
              <a:t>Loops</a:t>
            </a:r>
          </a:p>
          <a:p>
            <a:pPr lvl="1"/>
            <a:r>
              <a:rPr lang="en-US" dirty="0"/>
              <a:t>if-else statements</a:t>
            </a:r>
          </a:p>
          <a:p>
            <a:r>
              <a:rPr lang="en-US" dirty="0"/>
              <a:t>May use Verilog’s </a:t>
            </a:r>
            <a:r>
              <a:rPr lang="en-US" b="1" dirty="0"/>
              <a:t>Boolean operators</a:t>
            </a:r>
            <a:r>
              <a:rPr lang="en-US" dirty="0"/>
              <a:t>:</a:t>
            </a:r>
          </a:p>
          <a:p>
            <a:pPr lvl="1"/>
            <a:r>
              <a:rPr lang="en-US" sz="1900" dirty="0">
                <a:latin typeface="Courier New" pitchFamily="49" charset="0"/>
                <a:cs typeface="Courier New" pitchFamily="49" charset="0"/>
              </a:rPr>
              <a:t>assign y = a &amp;&amp; b;</a:t>
            </a:r>
          </a:p>
          <a:p>
            <a:pPr lvl="1"/>
            <a:r>
              <a:rPr lang="en-US" dirty="0">
                <a:cs typeface="Courier New" pitchFamily="49" charset="0"/>
              </a:rPr>
              <a:t>Performs the AND operator on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>
                <a:cs typeface="Courier New" pitchFamily="49" charset="0"/>
              </a:rPr>
              <a:t> and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>
                <a:cs typeface="Courier New" pitchFamily="49" charset="0"/>
              </a:rPr>
              <a:t>, and assigns the result to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y</a:t>
            </a:r>
            <a:r>
              <a:rPr lang="en-US" dirty="0">
                <a:cs typeface="Courier New" pitchFamily="49" charset="0"/>
              </a:rPr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28961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rebuchet MS" pitchFamily="34" charset="0"/>
              </a:rPr>
              <a:t>2 Levels of Abstraction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494" y="1988840"/>
            <a:ext cx="3664777" cy="576262"/>
          </a:xfrm>
        </p:spPr>
        <p:txBody>
          <a:bodyPr/>
          <a:lstStyle/>
          <a:p>
            <a:r>
              <a:rPr lang="en-US" sz="2000" dirty="0"/>
              <a:t>Structural: Gate Primitives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5496" y="2737244"/>
            <a:ext cx="4176464" cy="3396855"/>
          </a:xfrm>
        </p:spPr>
        <p:txBody>
          <a:bodyPr>
            <a:normAutofit fontScale="25000" lnSpcReduction="20000"/>
          </a:bodyPr>
          <a:lstStyle/>
          <a:p>
            <a:r>
              <a:rPr lang="en-US" sz="6400" dirty="0"/>
              <a:t>Predefined in </a:t>
            </a:r>
            <a:r>
              <a:rPr lang="en-US" sz="6400" dirty="0" err="1"/>
              <a:t>Verilog</a:t>
            </a:r>
            <a:r>
              <a:rPr lang="en-US" sz="6400" dirty="0"/>
              <a:t>. Can have multiple inputs.</a:t>
            </a:r>
          </a:p>
          <a:p>
            <a:endParaRPr lang="en-US" sz="7600" dirty="0"/>
          </a:p>
          <a:p>
            <a:pPr>
              <a:buNone/>
            </a:pPr>
            <a:r>
              <a:rPr lang="en-US" sz="4800" b="1" dirty="0">
                <a:latin typeface="Courier New" pitchFamily="49" charset="0"/>
                <a:cs typeface="Courier New" pitchFamily="49" charset="0"/>
              </a:rPr>
              <a:t>	and and_1 (out, in0, in1);</a:t>
            </a:r>
          </a:p>
          <a:p>
            <a:pPr>
              <a:buNone/>
            </a:pPr>
            <a:endParaRPr lang="en-US" sz="4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800" b="1" dirty="0" err="1">
                <a:latin typeface="Courier New" pitchFamily="49" charset="0"/>
                <a:cs typeface="Courier New" pitchFamily="49" charset="0"/>
              </a:rPr>
              <a:t>nand</a:t>
            </a:r>
            <a:r>
              <a:rPr lang="en-US" sz="4800" b="1" dirty="0">
                <a:latin typeface="Courier New" pitchFamily="49" charset="0"/>
                <a:cs typeface="Courier New" pitchFamily="49" charset="0"/>
              </a:rPr>
              <a:t> nand_1 (out, in0, in1,in2); </a:t>
            </a:r>
          </a:p>
          <a:p>
            <a:pPr>
              <a:buNone/>
            </a:pPr>
            <a:endParaRPr lang="en-US" sz="4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800" b="1" dirty="0">
                <a:latin typeface="Courier New" pitchFamily="49" charset="0"/>
                <a:cs typeface="Courier New" pitchFamily="49" charset="0"/>
              </a:rPr>
              <a:t>	or or_1 (out, in0, in1);</a:t>
            </a:r>
          </a:p>
          <a:p>
            <a:pPr>
              <a:buNone/>
            </a:pPr>
            <a:endParaRPr lang="en-US" sz="4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800" b="1" dirty="0">
                <a:latin typeface="Courier New" pitchFamily="49" charset="0"/>
                <a:cs typeface="Courier New" pitchFamily="49" charset="0"/>
              </a:rPr>
              <a:t>	nor nor_1 (out, in0, in1, in2, in3);</a:t>
            </a:r>
          </a:p>
          <a:p>
            <a:pPr>
              <a:buNone/>
            </a:pPr>
            <a:endParaRPr lang="en-US" sz="4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800" b="1" dirty="0" err="1">
                <a:latin typeface="Courier New" pitchFamily="49" charset="0"/>
                <a:cs typeface="Courier New" pitchFamily="49" charset="0"/>
              </a:rPr>
              <a:t>xor</a:t>
            </a:r>
            <a:r>
              <a:rPr lang="en-US" sz="4800" b="1" dirty="0">
                <a:latin typeface="Courier New" pitchFamily="49" charset="0"/>
                <a:cs typeface="Courier New" pitchFamily="49" charset="0"/>
              </a:rPr>
              <a:t> xor_1 (out, in0, in1, in2);</a:t>
            </a:r>
          </a:p>
          <a:p>
            <a:pPr>
              <a:buNone/>
            </a:pPr>
            <a:endParaRPr lang="en-US" sz="4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4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4800" b="1" dirty="0" err="1">
                <a:latin typeface="Courier New" pitchFamily="49" charset="0"/>
                <a:cs typeface="Courier New" pitchFamily="49" charset="0"/>
              </a:rPr>
              <a:t>xnor</a:t>
            </a:r>
            <a:r>
              <a:rPr lang="en-US" sz="4800" b="1" dirty="0">
                <a:latin typeface="Courier New" pitchFamily="49" charset="0"/>
                <a:cs typeface="Courier New" pitchFamily="49" charset="0"/>
              </a:rPr>
              <a:t> xnor_1 (out, in0, in1);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3866640" y="1988840"/>
            <a:ext cx="3513672" cy="576262"/>
          </a:xfrm>
        </p:spPr>
        <p:txBody>
          <a:bodyPr/>
          <a:lstStyle/>
          <a:p>
            <a:r>
              <a:rPr lang="en-US" sz="2000" dirty="0"/>
              <a:t>Behavioral: Operators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Bitwise: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>
                <a:cs typeface="Courier New" pitchFamily="49" charset="0"/>
              </a:rPr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^</a:t>
            </a:r>
          </a:p>
          <a:p>
            <a:r>
              <a:rPr lang="en-US" dirty="0"/>
              <a:t>Logical: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&amp;&amp;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||</a:t>
            </a:r>
          </a:p>
          <a:p>
            <a:r>
              <a:rPr lang="en-US" dirty="0"/>
              <a:t>Reduction: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^</a:t>
            </a:r>
          </a:p>
          <a:p>
            <a:r>
              <a:rPr lang="en-US" dirty="0"/>
              <a:t>Arithmetic: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-</a:t>
            </a:r>
            <a:r>
              <a:rPr lang="en-US" dirty="0"/>
              <a:t>,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**</a:t>
            </a:r>
          </a:p>
          <a:p>
            <a:r>
              <a:rPr lang="en-US" dirty="0"/>
              <a:t>Relational: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==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!=</a:t>
            </a:r>
          </a:p>
          <a:p>
            <a:r>
              <a:rPr lang="en-US" dirty="0"/>
              <a:t>Shift: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dirty="0"/>
              <a:t>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&lt;&lt;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2558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rebuchet MS" pitchFamily="34" charset="0"/>
              </a:rPr>
              <a:t>Module Example – Structural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899592" y="1412776"/>
            <a:ext cx="7772400" cy="47525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module </a:t>
            </a:r>
            <a:r>
              <a:rPr lang="en-US" sz="2600" dirty="0" err="1">
                <a:latin typeface="Courier New" pitchFamily="49" charset="0"/>
                <a:cs typeface="Courier New" pitchFamily="49" charset="0"/>
              </a:rPr>
              <a:t>fred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(O,A,B,C);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	input A,B,C;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output O;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	wire W;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endParaRPr lang="en-US" sz="2600" dirty="0">
              <a:latin typeface="Courier New" pitchFamily="49" charset="0"/>
              <a:cs typeface="Courier New" pitchFamily="49" charset="0"/>
            </a:endParaRP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	or (W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,B,C);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	and (O,A,W);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endmodule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988840"/>
            <a:ext cx="370810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48549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rebuchet MS" pitchFamily="34" charset="0"/>
              </a:rPr>
              <a:t>Module Example – Behavioral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899592" y="1412776"/>
            <a:ext cx="7772400" cy="446449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module </a:t>
            </a: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fred</a:t>
            </a: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(O,A,B,C);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	input A,B,C;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output O;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	wire W;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    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	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assign </a:t>
            </a:r>
            <a:r>
              <a:rPr lang="en-US" sz="2600" dirty="0">
                <a:latin typeface="Courier New" pitchFamily="49" charset="0"/>
                <a:cs typeface="Courier New" pitchFamily="49" charset="0"/>
              </a:rPr>
              <a:t>W</a:t>
            </a:r>
            <a:r>
              <a:rPr kumimoji="0" lang="en-US" sz="2600" b="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= B | C;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lang="en-US" sz="2600" dirty="0">
                <a:latin typeface="Courier New" pitchFamily="49" charset="0"/>
                <a:cs typeface="Courier New" pitchFamily="49" charset="0"/>
              </a:rPr>
              <a:t>	assign O = A &amp; W;</a:t>
            </a:r>
          </a:p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tabLst/>
              <a:defRPr/>
            </a:pPr>
            <a:r>
              <a:rPr kumimoji="0" lang="en-US" sz="2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endmodule</a:t>
            </a:r>
            <a:endParaRPr kumimoji="0" lang="en-US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45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1988840"/>
            <a:ext cx="3708104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38425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Trebuchet MS" pitchFamily="34" charset="0"/>
              </a:rPr>
              <a:t>Testbench</a:t>
            </a:r>
            <a:endParaRPr lang="en-US" b="1" dirty="0">
              <a:latin typeface="Trebuchet MS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u="sng" dirty="0" err="1"/>
              <a:t>testbench</a:t>
            </a:r>
            <a:r>
              <a:rPr lang="en-US" dirty="0"/>
              <a:t> tests the functionality of a module.</a:t>
            </a:r>
            <a:endParaRPr lang="en-US" i="1" dirty="0"/>
          </a:p>
          <a:p>
            <a:r>
              <a:rPr lang="en-US" b="1" i="1" dirty="0"/>
              <a:t>Always </a:t>
            </a:r>
            <a:r>
              <a:rPr lang="en-US" dirty="0"/>
              <a:t>contains </a:t>
            </a:r>
            <a:r>
              <a:rPr lang="en-US" b="1" dirty="0"/>
              <a:t>behavioral</a:t>
            </a:r>
            <a:r>
              <a:rPr lang="en-US" dirty="0"/>
              <a:t> code.</a:t>
            </a:r>
            <a:endParaRPr lang="en-US" b="1" i="1" dirty="0"/>
          </a:p>
          <a:p>
            <a:r>
              <a:rPr lang="en-US" dirty="0"/>
              <a:t>Controls the inputs to a module, and examines the outputs of a module.</a:t>
            </a:r>
          </a:p>
          <a:p>
            <a:r>
              <a:rPr lang="en-US" dirty="0"/>
              <a:t>A </a:t>
            </a:r>
            <a:r>
              <a:rPr lang="en-US" dirty="0" err="1"/>
              <a:t>testbench</a:t>
            </a:r>
            <a:r>
              <a:rPr lang="en-US" dirty="0"/>
              <a:t> for the Fred module: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Instantiates a Fred module, and gives this instance a name.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Applies all the different possible combinations of A, B, and C to the module’s inputs.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US" dirty="0"/>
              <a:t>Displays the output values so that you can see if the Fred module is working as expected.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35983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rebuchet MS" pitchFamily="34" charset="0"/>
              </a:rPr>
              <a:t>Module Example – Test Bench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3568" y="1762848"/>
            <a:ext cx="7772400" cy="48965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module testbench4Fred();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[2:0] switches;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wire y;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fred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f1(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y,switches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[2], switches[1], switches[0]);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initial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begin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switches = 000;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$display(“switches=ABC\n”);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#80 $finish;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end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always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begin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switches = switches + 001;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	#10 $display(“switches=%b, y=%b”, switches, y);</a:t>
            </a:r>
          </a:p>
          <a:p>
            <a:pPr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	end</a:t>
            </a:r>
          </a:p>
          <a:p>
            <a:pPr>
              <a:buNone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endmodule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540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latin typeface="Trebuchet MS" pitchFamily="34" charset="0"/>
              </a:rPr>
              <a:t>How to Compile / Run </a:t>
            </a:r>
            <a:r>
              <a:rPr lang="en-US" b="1" dirty="0" err="1">
                <a:latin typeface="Trebuchet MS" pitchFamily="34" charset="0"/>
              </a:rPr>
              <a:t>Verilog</a:t>
            </a:r>
            <a:r>
              <a:rPr lang="en-US" b="1" dirty="0">
                <a:latin typeface="Trebuchet MS" pitchFamily="34" charset="0"/>
              </a:rPr>
              <a:t> files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 onto a computer with </a:t>
            </a:r>
            <a:r>
              <a:rPr lang="en-US" dirty="0" err="1"/>
              <a:t>linux</a:t>
            </a:r>
            <a:r>
              <a:rPr lang="en-US" dirty="0"/>
              <a:t>.</a:t>
            </a:r>
          </a:p>
          <a:p>
            <a:r>
              <a:rPr lang="en-US" dirty="0"/>
              <a:t>In a command window, enter:</a:t>
            </a:r>
          </a:p>
          <a:p>
            <a:pPr lvl="1"/>
            <a:r>
              <a:rPr lang="en-US" dirty="0" err="1">
                <a:latin typeface="Courier New" pitchFamily="49" charset="0"/>
                <a:cs typeface="Courier New" pitchFamily="49" charset="0"/>
              </a:rPr>
              <a:t>verilog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&lt;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testbench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name&gt; &lt;module name&gt;</a:t>
            </a:r>
          </a:p>
          <a:p>
            <a:r>
              <a:rPr lang="en-US" dirty="0">
                <a:cs typeface="Courier New" pitchFamily="49" charset="0"/>
              </a:rPr>
              <a:t>Make sure you are in the same folder as the files which you wish to run.</a:t>
            </a:r>
          </a:p>
          <a:p>
            <a:r>
              <a:rPr lang="en-US" dirty="0">
                <a:cs typeface="Courier New" pitchFamily="49" charset="0"/>
              </a:rPr>
              <a:t>If you’re not in the same folder, specify the file paths in front of the </a:t>
            </a:r>
            <a:r>
              <a:rPr lang="en-US" dirty="0" err="1">
                <a:cs typeface="Courier New" pitchFamily="49" charset="0"/>
              </a:rPr>
              <a:t>testbench</a:t>
            </a:r>
            <a:r>
              <a:rPr lang="en-US" dirty="0">
                <a:cs typeface="Courier New" pitchFamily="49" charset="0"/>
              </a:rPr>
              <a:t> name and module name.</a:t>
            </a:r>
          </a:p>
          <a:p>
            <a:r>
              <a:rPr lang="en-US" dirty="0">
                <a:cs typeface="Courier New" pitchFamily="49" charset="0"/>
              </a:rPr>
              <a:t>You can append as many modules to this command as you wish, but use one </a:t>
            </a:r>
            <a:r>
              <a:rPr lang="en-US" dirty="0" err="1">
                <a:cs typeface="Courier New" pitchFamily="49" charset="0"/>
              </a:rPr>
              <a:t>testbench</a:t>
            </a:r>
            <a:r>
              <a:rPr lang="en-US" dirty="0">
                <a:cs typeface="Courier New" pitchFamily="49" charset="0"/>
              </a:rPr>
              <a:t> at a time.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85184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Remote Linux Access</a:t>
            </a:r>
            <a:br>
              <a:rPr lang="en-US" dirty="0"/>
            </a:b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cs typeface="Arial" pitchFamily="34" charset="0"/>
              </a:rPr>
              <a:t>For windows, download putty</a:t>
            </a:r>
          </a:p>
          <a:p>
            <a:pPr>
              <a:buNone/>
            </a:pPr>
            <a:r>
              <a:rPr lang="en-US" dirty="0">
                <a:cs typeface="Arial" pitchFamily="34" charset="0"/>
              </a:rPr>
              <a:t>  </a:t>
            </a:r>
            <a:r>
              <a:rPr lang="en-US" dirty="0">
                <a:cs typeface="Arial" pitchFamily="34" charset="0"/>
                <a:hlinkClick r:id="rId2"/>
              </a:rPr>
              <a:t>http://the.earth.li/~sgtatham/putty/latest/x86/putty.exe</a:t>
            </a:r>
            <a:endParaRPr lang="en-US" dirty="0">
              <a:cs typeface="Arial" pitchFamily="34" charset="0"/>
            </a:endParaRPr>
          </a:p>
          <a:p>
            <a:pPr lvl="1"/>
            <a:r>
              <a:rPr lang="en-US" sz="2600" dirty="0">
                <a:cs typeface="Arial" pitchFamily="34" charset="0"/>
              </a:rPr>
              <a:t>Open the exe (don’t need to install). The Host Name is “gl.umbc.edu” and the Connection type is SSH.</a:t>
            </a:r>
          </a:p>
          <a:p>
            <a:pPr lvl="1"/>
            <a:r>
              <a:rPr lang="en-US" sz="2600" dirty="0">
                <a:cs typeface="Arial" pitchFamily="34" charset="0"/>
              </a:rPr>
              <a:t>Enter your UMBC username and password.</a:t>
            </a:r>
          </a:p>
          <a:p>
            <a:pPr lvl="1"/>
            <a:endParaRPr lang="en-US" sz="2600" dirty="0">
              <a:cs typeface="Arial" pitchFamily="34" charset="0"/>
            </a:endParaRPr>
          </a:p>
          <a:p>
            <a:r>
              <a:rPr lang="en-US" dirty="0">
                <a:cs typeface="Arial" pitchFamily="34" charset="0"/>
              </a:rPr>
              <a:t>For Mac/Linux users, open terminal and type “</a:t>
            </a:r>
            <a:r>
              <a:rPr lang="en-US" dirty="0" err="1">
                <a:cs typeface="Arial" pitchFamily="34" charset="0"/>
              </a:rPr>
              <a:t>ssh</a:t>
            </a:r>
            <a:r>
              <a:rPr lang="en-US" dirty="0">
                <a:cs typeface="Arial" pitchFamily="34" charset="0"/>
              </a:rPr>
              <a:t> gl.umbc.edu”.</a:t>
            </a:r>
          </a:p>
          <a:p>
            <a:pPr lvl="1"/>
            <a:r>
              <a:rPr lang="en-US" sz="2600" dirty="0">
                <a:cs typeface="Arial" pitchFamily="34" charset="0"/>
              </a:rPr>
              <a:t>Enter your UMBC username and password.</a:t>
            </a:r>
          </a:p>
          <a:p>
            <a:pPr lvl="1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659917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8640"/>
            <a:ext cx="7772400" cy="796950"/>
          </a:xfrm>
        </p:spPr>
        <p:txBody>
          <a:bodyPr/>
          <a:lstStyle/>
          <a:p>
            <a:r>
              <a:rPr lang="en-US" dirty="0"/>
              <a:t>Some Useful Linux Command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823048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ls			//List contents of current directory</a:t>
            </a:r>
          </a:p>
          <a:p>
            <a:pPr lvl="1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clear		//Clear the screen</a:t>
            </a:r>
          </a:p>
          <a:p>
            <a:pPr lvl="1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cd &lt;directory name&gt; 		// Navigations between folders</a:t>
            </a:r>
          </a:p>
          <a:p>
            <a:pPr lvl="1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cd ..		// Takes you out from current folder</a:t>
            </a:r>
          </a:p>
          <a:p>
            <a:pPr lvl="1">
              <a:buNone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mkdir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&lt;directory name&gt; 	// Create a New Folder</a:t>
            </a:r>
          </a:p>
          <a:p>
            <a:pPr lvl="1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find		// Search for files matching certain patterns</a:t>
            </a:r>
          </a:p>
          <a:p>
            <a:pPr lvl="1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cat&gt;  &lt;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file_name.filetype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&gt;      // Create new file e.g. cat&gt;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half_adder.v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cat 	&lt;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file_name.filetype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&gt;  	// To see output of files</a:t>
            </a:r>
          </a:p>
          <a:p>
            <a:pPr lvl="1">
              <a:buNone/>
            </a:pP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Always search in Google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Use “Tab” button of keyboard</a:t>
            </a:r>
          </a:p>
          <a:p>
            <a:pPr lvl="1"/>
            <a:r>
              <a:rPr lang="en-US" sz="2000" dirty="0">
                <a:latin typeface="Arial" pitchFamily="34" charset="0"/>
                <a:cs typeface="Arial" pitchFamily="34" charset="0"/>
              </a:rPr>
              <a:t>Editor: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nano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emacs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5652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An Introduction to Verilog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7584" y="1447800"/>
            <a:ext cx="7992888" cy="4572000"/>
          </a:xfrm>
        </p:spPr>
        <p:txBody>
          <a:bodyPr>
            <a:normAutofit/>
          </a:bodyPr>
          <a:lstStyle/>
          <a:p>
            <a:pPr lvl="0"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Hardware Description Language (HDL)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Basic idea is a programming language to describe hardware 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Initial purpose was to allow abstract design and simulation </a:t>
            </a:r>
          </a:p>
          <a:p>
            <a:pPr lvl="1"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Design could be verified then implemented in hardware </a:t>
            </a:r>
          </a:p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Now Synthesis tools allow direct implementation from HDL code. </a:t>
            </a:r>
          </a:p>
          <a:p>
            <a:pPr lvl="1" algn="just"/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Large improvement in designer productivity </a:t>
            </a:r>
          </a:p>
          <a:p>
            <a:endParaRPr lang="en-US" dirty="0"/>
          </a:p>
          <a:p>
            <a:pPr lvl="0"/>
            <a:endParaRPr lang="en-US" dirty="0"/>
          </a:p>
          <a:p>
            <a:pPr lvl="0"/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CMPE 212 Introduction to Verilog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</a:t>
            </a:r>
            <a:r>
              <a:rPr lang="en-US" dirty="0" err="1"/>
              <a:t>Verilog</a:t>
            </a:r>
            <a:r>
              <a:rPr lang="en-US" dirty="0"/>
              <a:t> for the 1</a:t>
            </a:r>
            <a:r>
              <a:rPr lang="en-US" baseline="30000" dirty="0"/>
              <a:t>st</a:t>
            </a:r>
            <a:r>
              <a:rPr lang="en-US" dirty="0"/>
              <a:t> time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SSH into UMBC's </a:t>
            </a:r>
            <a:r>
              <a:rPr lang="en-US" dirty="0" err="1"/>
              <a:t>gl</a:t>
            </a:r>
            <a:r>
              <a:rPr lang="en-US" dirty="0"/>
              <a:t> server through Putty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Type the following commands:</a:t>
            </a:r>
          </a:p>
          <a:p>
            <a:pPr>
              <a:buNone/>
            </a:pPr>
            <a:br>
              <a:rPr lang="en-US" dirty="0"/>
            </a:br>
            <a:r>
              <a:rPr lang="en-US" dirty="0"/>
              <a:t>	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cd</a:t>
            </a:r>
            <a:br>
              <a:rPr lang="en-US" sz="1500" b="1" dirty="0">
                <a:latin typeface="Courier New" pitchFamily="49" charset="0"/>
                <a:cs typeface="Courier New" pitchFamily="49" charset="0"/>
              </a:rPr>
            </a:br>
            <a:r>
              <a:rPr lang="en-US" sz="15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nano</a:t>
            </a:r>
            <a:r>
              <a:rPr lang="en-US" sz="1500" b="1" dirty="0">
                <a:latin typeface="Courier New" pitchFamily="49" charset="0"/>
                <a:cs typeface="Courier New" pitchFamily="49" charset="0"/>
              </a:rPr>
              <a:t> .</a:t>
            </a:r>
            <a:r>
              <a:rPr lang="en-US" sz="1500" b="1" dirty="0" err="1">
                <a:latin typeface="Courier New" pitchFamily="49" charset="0"/>
                <a:cs typeface="Courier New" pitchFamily="49" charset="0"/>
              </a:rPr>
              <a:t>cshrc</a:t>
            </a:r>
            <a:endParaRPr lang="en-US" sz="1500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Go to the bottom and find the last line with an "</a:t>
            </a:r>
            <a:r>
              <a:rPr lang="en-US" dirty="0" err="1"/>
              <a:t>endif</a:t>
            </a:r>
            <a:r>
              <a:rPr lang="en-US" dirty="0"/>
              <a:t>" on it. Below this line, type:</a:t>
            </a:r>
          </a:p>
          <a:p>
            <a:pPr>
              <a:buNone/>
            </a:pPr>
            <a:br>
              <a:rPr lang="en-US" dirty="0"/>
            </a:br>
            <a:r>
              <a:rPr lang="en-US" sz="1500" b="1" dirty="0">
                <a:latin typeface="Courier New" pitchFamily="49" charset="0"/>
                <a:cs typeface="Courier New" pitchFamily="49" charset="0"/>
              </a:rPr>
              <a:t>source </a:t>
            </a:r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5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afs</a:t>
            </a:r>
            <a:r>
              <a:rPr lang="en-US" sz="1500" b="1" dirty="0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/umbc.edu/software/cadence/etc/setup_2008/</a:t>
            </a:r>
            <a:r>
              <a:rPr lang="en-US" sz="15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Courier New" pitchFamily="49" charset="0"/>
                <a:cs typeface="Courier New" pitchFamily="49" charset="0"/>
              </a:rPr>
              <a:t>cshrc.cadence</a:t>
            </a:r>
            <a:br>
              <a:rPr lang="en-US" dirty="0"/>
            </a:b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Save this file (ctrl-x ctrl-s), then exit </a:t>
            </a:r>
            <a:r>
              <a:rPr lang="en-US" dirty="0" err="1"/>
              <a:t>nano</a:t>
            </a:r>
            <a:r>
              <a:rPr lang="en-US" dirty="0"/>
              <a:t> (ctrl-x ctrl-c).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455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</a:t>
            </a:r>
            <a:r>
              <a:rPr lang="en-US" dirty="0" err="1"/>
              <a:t>Verilog</a:t>
            </a:r>
            <a:r>
              <a:rPr lang="en-US" dirty="0"/>
              <a:t> for the 1</a:t>
            </a:r>
            <a:r>
              <a:rPr lang="en-US" baseline="30000" dirty="0"/>
              <a:t>st</a:t>
            </a:r>
            <a:r>
              <a:rPr lang="en-US" dirty="0"/>
              <a:t> time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/>
              <a:t>Type the following commands, don’t forget the ‘dot’ at the end of each command: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cp /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afs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/umbc.edu/software/cadence/etc/setup_2008/cds.lib .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cp /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afs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/umbc.edu/software/cadence/etc/setup_2008/hdl.var .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cp /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afs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/umbc.edu/software/cadence/etc/setup_2008/.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cdsinit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cp /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afs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/umbc.edu/software/cadence/etc/setup_2008/.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simrc</a:t>
            </a:r>
            <a:r>
              <a:rPr lang="en-US" sz="1600" b="1" dirty="0">
                <a:latin typeface="Courier New" pitchFamily="49" charset="0"/>
                <a:cs typeface="Courier New" pitchFamily="49" charset="0"/>
              </a:rPr>
              <a:t> .</a:t>
            </a:r>
          </a:p>
          <a:p>
            <a:pPr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source ~/.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cshrc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514350" indent="-514350">
              <a:buFont typeface="+mj-lt"/>
              <a:buAutoNum type="arabicPeriod" startAt="6"/>
            </a:pPr>
            <a:r>
              <a:rPr lang="en-US" dirty="0">
                <a:cs typeface="Courier New" pitchFamily="49" charset="0"/>
              </a:rPr>
              <a:t>Verify that Verilog is installed by performing the following command:</a:t>
            </a:r>
          </a:p>
          <a:p>
            <a:pPr marL="0" indent="0">
              <a:buNone/>
            </a:pPr>
            <a:r>
              <a:rPr lang="en-US" sz="1600" b="1" dirty="0">
                <a:latin typeface="Courier New" pitchFamily="49" charset="0"/>
                <a:cs typeface="Courier New" pitchFamily="49" charset="0"/>
              </a:rPr>
              <a:t>	which Verilog</a:t>
            </a:r>
          </a:p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If there is no error, you are ready to use </a:t>
            </a:r>
            <a:r>
              <a:rPr lang="en-US" sz="1600" b="1" dirty="0" err="1">
                <a:latin typeface="Courier New" pitchFamily="49" charset="0"/>
                <a:cs typeface="Courier New" pitchFamily="49" charset="0"/>
              </a:rPr>
              <a:t>verilog</a:t>
            </a: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dirty="0">
              <a:cs typeface="Courier New" pitchFamily="49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879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05925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Half Adder Module in Verilog &amp; Verification  </a:t>
            </a:r>
          </a:p>
        </p:txBody>
      </p:sp>
      <p:pic>
        <p:nvPicPr>
          <p:cNvPr id="11" name="Content Placeholder 10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75" y="2364854"/>
            <a:ext cx="5505450" cy="2000250"/>
          </a:xfr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11560" y="1340768"/>
            <a:ext cx="7776864" cy="4754562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400" dirty="0"/>
              <a:t>Combinational arithmetic circuit that adds two numbers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400" dirty="0"/>
              <a:t>Output: a sum bit (S) and a carry bit (C)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400" dirty="0"/>
              <a:t>Disadvantage: Only add two input bits and neglect carry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n-US" altLang="en-US" sz="2400" dirty="0"/>
              <a:t>Binary addition process is not complete and that’s why it is called half adder</a:t>
            </a:r>
          </a:p>
          <a:p>
            <a:pPr algn="ctr"/>
            <a:endParaRPr lang="en-US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8738699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itle 1"/>
          <p:cNvSpPr>
            <a:spLocks noGrp="1"/>
          </p:cNvSpPr>
          <p:nvPr>
            <p:ph type="title"/>
          </p:nvPr>
        </p:nvSpPr>
        <p:spPr>
          <a:xfrm>
            <a:off x="609599" y="302408"/>
            <a:ext cx="6347713" cy="13208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2060"/>
                </a:solidFill>
              </a:rPr>
              <a:t>Half Adder Module in Verilog &amp; Verification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99592" y="1700808"/>
            <a:ext cx="7776864" cy="23412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ctr"/>
            <a:r>
              <a:rPr lang="en-US" altLang="en-US" sz="2400" dirty="0"/>
              <a:t>AND Gate</a:t>
            </a:r>
          </a:p>
          <a:p>
            <a:pPr algn="ctr"/>
            <a:endParaRPr lang="en-US" altLang="en-US" sz="1200" dirty="0"/>
          </a:p>
        </p:txBody>
      </p:sp>
      <p:grpSp>
        <p:nvGrpSpPr>
          <p:cNvPr id="17" name="Group 16"/>
          <p:cNvGrpSpPr>
            <a:grpSpLocks/>
          </p:cNvGrpSpPr>
          <p:nvPr/>
        </p:nvGrpSpPr>
        <p:grpSpPr bwMode="auto">
          <a:xfrm>
            <a:off x="1684336" y="2519362"/>
            <a:ext cx="3192463" cy="1828800"/>
            <a:chOff x="3600" y="1584"/>
            <a:chExt cx="1488" cy="1152"/>
          </a:xfrm>
        </p:grpSpPr>
        <p:sp>
          <p:nvSpPr>
            <p:cNvPr id="26" name="Arc 4"/>
            <p:cNvSpPr>
              <a:spLocks/>
            </p:cNvSpPr>
            <p:nvPr/>
          </p:nvSpPr>
          <p:spPr bwMode="auto">
            <a:xfrm>
              <a:off x="4176" y="1584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7" name="Arc 5"/>
            <p:cNvSpPr>
              <a:spLocks/>
            </p:cNvSpPr>
            <p:nvPr/>
          </p:nvSpPr>
          <p:spPr bwMode="auto">
            <a:xfrm flipV="1">
              <a:off x="4176" y="2160"/>
              <a:ext cx="576" cy="57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8" name="Line 6"/>
            <p:cNvSpPr>
              <a:spLocks noChangeShapeType="1"/>
            </p:cNvSpPr>
            <p:nvPr/>
          </p:nvSpPr>
          <p:spPr bwMode="auto">
            <a:xfrm flipH="1">
              <a:off x="3936" y="1584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9" name="Line 7"/>
            <p:cNvSpPr>
              <a:spLocks noChangeShapeType="1"/>
            </p:cNvSpPr>
            <p:nvPr/>
          </p:nvSpPr>
          <p:spPr bwMode="auto">
            <a:xfrm flipH="1">
              <a:off x="3936" y="2736"/>
              <a:ext cx="24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0" name="Line 8"/>
            <p:cNvSpPr>
              <a:spLocks noChangeShapeType="1"/>
            </p:cNvSpPr>
            <p:nvPr/>
          </p:nvSpPr>
          <p:spPr bwMode="auto">
            <a:xfrm>
              <a:off x="3936" y="1584"/>
              <a:ext cx="0" cy="1152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1" name="Line 9"/>
            <p:cNvSpPr>
              <a:spLocks noChangeShapeType="1"/>
            </p:cNvSpPr>
            <p:nvPr/>
          </p:nvSpPr>
          <p:spPr bwMode="auto">
            <a:xfrm flipH="1">
              <a:off x="3600" y="1824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2" name="Line 10"/>
            <p:cNvSpPr>
              <a:spLocks noChangeShapeType="1"/>
            </p:cNvSpPr>
            <p:nvPr/>
          </p:nvSpPr>
          <p:spPr bwMode="auto">
            <a:xfrm flipH="1">
              <a:off x="3600" y="2496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33" name="Line 11"/>
            <p:cNvSpPr>
              <a:spLocks noChangeShapeType="1"/>
            </p:cNvSpPr>
            <p:nvPr/>
          </p:nvSpPr>
          <p:spPr bwMode="auto">
            <a:xfrm flipH="1">
              <a:off x="4752" y="2160"/>
              <a:ext cx="33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000" kern="1200">
                  <a:solidFill>
                    <a:schemeClr val="tx1"/>
                  </a:solidFill>
                  <a:latin typeface="Times New Roman" panose="02020603050405020304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1331640" y="2671762"/>
            <a:ext cx="36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latin typeface="Courier New" panose="02070309020205020404" pitchFamily="49" charset="0"/>
              </a:rPr>
              <a:t>X</a:t>
            </a:r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1331640" y="3729037"/>
            <a:ext cx="36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2400">
                <a:latin typeface="Courier New" panose="02070309020205020404" pitchFamily="49" charset="0"/>
              </a:rPr>
              <a:t>Y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4781351" y="3205162"/>
            <a:ext cx="3667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2400">
                <a:latin typeface="Courier New" panose="02070309020205020404" pitchFamily="49" charset="0"/>
              </a:rPr>
              <a:t>Z</a:t>
            </a:r>
          </a:p>
        </p:txBody>
      </p:sp>
      <p:sp>
        <p:nvSpPr>
          <p:cNvPr id="22" name="Text Box 16"/>
          <p:cNvSpPr txBox="1">
            <a:spLocks noChangeArrowheads="1"/>
          </p:cNvSpPr>
          <p:nvPr/>
        </p:nvSpPr>
        <p:spPr bwMode="auto">
          <a:xfrm>
            <a:off x="2052637" y="4576762"/>
            <a:ext cx="18272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2400">
                <a:latin typeface="Courier New" panose="02070309020205020404" pitchFamily="49" charset="0"/>
              </a:rPr>
              <a:t>Z = X &amp; Y</a:t>
            </a:r>
            <a:endParaRPr lang="en-US" altLang="en-US" sz="2400"/>
          </a:p>
        </p:txBody>
      </p:sp>
      <p:sp>
        <p:nvSpPr>
          <p:cNvPr id="23" name="Text Box 17"/>
          <p:cNvSpPr txBox="1">
            <a:spLocks noChangeArrowheads="1"/>
          </p:cNvSpPr>
          <p:nvPr/>
        </p:nvSpPr>
        <p:spPr bwMode="auto">
          <a:xfrm>
            <a:off x="5868144" y="2599928"/>
            <a:ext cx="1462088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US" altLang="en-US" sz="2400" dirty="0">
                <a:latin typeface="Courier New" panose="02070309020205020404" pitchFamily="49" charset="0"/>
              </a:rPr>
              <a:t>X  Y  Z</a:t>
            </a:r>
          </a:p>
          <a:p>
            <a:r>
              <a:rPr lang="en-US" altLang="en-US" sz="2400" dirty="0">
                <a:latin typeface="Courier New" panose="02070309020205020404" pitchFamily="49" charset="0"/>
              </a:rPr>
              <a:t>0  0  0</a:t>
            </a:r>
          </a:p>
          <a:p>
            <a:r>
              <a:rPr lang="en-US" altLang="en-US" sz="2400" dirty="0">
                <a:latin typeface="Courier New" panose="02070309020205020404" pitchFamily="49" charset="0"/>
              </a:rPr>
              <a:t>0  1  0</a:t>
            </a:r>
          </a:p>
          <a:p>
            <a:r>
              <a:rPr lang="en-US" altLang="en-US" sz="2400" dirty="0">
                <a:latin typeface="Courier New" panose="02070309020205020404" pitchFamily="49" charset="0"/>
              </a:rPr>
              <a:t>1  0  0</a:t>
            </a:r>
          </a:p>
          <a:p>
            <a:r>
              <a:rPr lang="en-US" altLang="en-US" sz="2400" dirty="0">
                <a:latin typeface="Courier New" panose="02070309020205020404" pitchFamily="49" charset="0"/>
              </a:rPr>
              <a:t>1  1  1</a:t>
            </a:r>
          </a:p>
        </p:txBody>
      </p:sp>
      <p:sp>
        <p:nvSpPr>
          <p:cNvPr id="24" name="Line 19"/>
          <p:cNvSpPr>
            <a:spLocks noChangeShapeType="1"/>
          </p:cNvSpPr>
          <p:nvPr/>
        </p:nvSpPr>
        <p:spPr bwMode="auto">
          <a:xfrm>
            <a:off x="5869856" y="2980928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5" name="Line 20"/>
          <p:cNvSpPr>
            <a:spLocks noChangeShapeType="1"/>
          </p:cNvSpPr>
          <p:nvPr/>
        </p:nvSpPr>
        <p:spPr bwMode="auto">
          <a:xfrm>
            <a:off x="6936656" y="2599928"/>
            <a:ext cx="0" cy="1981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7447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Object 138"/>
          <p:cNvGraphicFramePr>
            <a:graphicFrameLocks noGrp="1" noChangeAspect="1"/>
          </p:cNvGraphicFramePr>
          <p:nvPr>
            <p:ph idx="1"/>
            <p:extLst/>
          </p:nvPr>
        </p:nvGraphicFramePr>
        <p:xfrm>
          <a:off x="2284413" y="2971800"/>
          <a:ext cx="1652587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7" name="Visio" r:id="rId3" imgW="1652626" imgH="839724" progId="Visio.Drawing.6">
                  <p:embed/>
                </p:oleObj>
              </mc:Choice>
              <mc:Fallback>
                <p:oleObj name="Visio" r:id="rId3" imgW="1652626" imgH="839724" progId="Visio.Drawing.6">
                  <p:embed/>
                  <p:pic>
                    <p:nvPicPr>
                      <p:cNvPr id="32" name="Object 13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4413" y="2971800"/>
                        <a:ext cx="1652587" cy="839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99592" y="1700808"/>
            <a:ext cx="7776864" cy="23412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algn="ctr"/>
            <a:r>
              <a:rPr lang="en-US" altLang="en-US" sz="2400" dirty="0"/>
              <a:t>Exclusive – OR (XOR) Gate</a:t>
            </a:r>
          </a:p>
          <a:p>
            <a:pPr algn="ctr"/>
            <a:endParaRPr lang="en-US" altLang="en-US" sz="1200" dirty="0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5438130" y="2609850"/>
            <a:ext cx="1335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500" dirty="0">
                <a:solidFill>
                  <a:srgbClr val="000000"/>
                </a:solidFill>
                <a:latin typeface="Courier New" panose="02070309020205020404" pitchFamily="49" charset="0"/>
              </a:rPr>
              <a:t>X Y  Z</a:t>
            </a:r>
            <a:endParaRPr lang="en-US" altLang="en-US" dirty="0"/>
          </a:p>
        </p:txBody>
      </p:sp>
      <p:sp>
        <p:nvSpPr>
          <p:cNvPr id="21" name="Line 125"/>
          <p:cNvSpPr>
            <a:spLocks noChangeShapeType="1"/>
          </p:cNvSpPr>
          <p:nvPr/>
        </p:nvSpPr>
        <p:spPr bwMode="auto">
          <a:xfrm>
            <a:off x="6195368" y="2546350"/>
            <a:ext cx="1587" cy="2332038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Rectangle 127"/>
          <p:cNvSpPr>
            <a:spLocks noChangeArrowheads="1"/>
          </p:cNvSpPr>
          <p:nvPr/>
        </p:nvSpPr>
        <p:spPr bwMode="auto">
          <a:xfrm>
            <a:off x="1979712" y="2971800"/>
            <a:ext cx="2111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500">
                <a:solidFill>
                  <a:srgbClr val="000000"/>
                </a:solidFill>
                <a:latin typeface="Arial" panose="020B0604020202020204" pitchFamily="34" charset="0"/>
              </a:rPr>
              <a:t>X</a:t>
            </a:r>
            <a:endParaRPr lang="en-US" altLang="en-US"/>
          </a:p>
        </p:txBody>
      </p:sp>
      <p:sp>
        <p:nvSpPr>
          <p:cNvPr id="24" name="Rectangle 128"/>
          <p:cNvSpPr>
            <a:spLocks noChangeArrowheads="1"/>
          </p:cNvSpPr>
          <p:nvPr/>
        </p:nvSpPr>
        <p:spPr bwMode="auto">
          <a:xfrm>
            <a:off x="1979712" y="3429000"/>
            <a:ext cx="211138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500">
                <a:solidFill>
                  <a:srgbClr val="000000"/>
                </a:solidFill>
                <a:latin typeface="Arial" panose="020B0604020202020204" pitchFamily="34" charset="0"/>
              </a:rPr>
              <a:t>Y</a:t>
            </a:r>
            <a:endParaRPr lang="en-US" altLang="en-US"/>
          </a:p>
        </p:txBody>
      </p:sp>
      <p:sp>
        <p:nvSpPr>
          <p:cNvPr id="25" name="Rectangle 129"/>
          <p:cNvSpPr>
            <a:spLocks noChangeArrowheads="1"/>
          </p:cNvSpPr>
          <p:nvPr/>
        </p:nvSpPr>
        <p:spPr bwMode="auto">
          <a:xfrm>
            <a:off x="4037112" y="3200400"/>
            <a:ext cx="193675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500">
                <a:solidFill>
                  <a:srgbClr val="000000"/>
                </a:solidFill>
                <a:latin typeface="Arial" panose="020B0604020202020204" pitchFamily="34" charset="0"/>
              </a:rPr>
              <a:t>Z</a:t>
            </a:r>
            <a:endParaRPr lang="en-US" altLang="en-US"/>
          </a:p>
        </p:txBody>
      </p:sp>
      <p:sp>
        <p:nvSpPr>
          <p:cNvPr id="26" name="Rectangle 132"/>
          <p:cNvSpPr>
            <a:spLocks noChangeArrowheads="1"/>
          </p:cNvSpPr>
          <p:nvPr/>
        </p:nvSpPr>
        <p:spPr bwMode="auto">
          <a:xfrm>
            <a:off x="5443030" y="3292906"/>
            <a:ext cx="1154162" cy="384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500" dirty="0">
                <a:solidFill>
                  <a:srgbClr val="000000"/>
                </a:solidFill>
                <a:latin typeface="Courier New" panose="02070309020205020404" pitchFamily="49" charset="0"/>
              </a:rPr>
              <a:t>0 0  0</a:t>
            </a:r>
            <a:endParaRPr lang="en-US" altLang="en-US" dirty="0"/>
          </a:p>
        </p:txBody>
      </p:sp>
      <p:sp>
        <p:nvSpPr>
          <p:cNvPr id="27" name="Rectangle 133"/>
          <p:cNvSpPr>
            <a:spLocks noChangeArrowheads="1"/>
          </p:cNvSpPr>
          <p:nvPr/>
        </p:nvSpPr>
        <p:spPr bwMode="auto">
          <a:xfrm>
            <a:off x="5438130" y="3673475"/>
            <a:ext cx="1335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500">
                <a:solidFill>
                  <a:srgbClr val="000000"/>
                </a:solidFill>
                <a:latin typeface="Courier New" panose="02070309020205020404" pitchFamily="49" charset="0"/>
              </a:rPr>
              <a:t>0 1  1</a:t>
            </a:r>
            <a:endParaRPr lang="en-US" altLang="en-US"/>
          </a:p>
        </p:txBody>
      </p:sp>
      <p:sp>
        <p:nvSpPr>
          <p:cNvPr id="28" name="Rectangle 134"/>
          <p:cNvSpPr>
            <a:spLocks noChangeArrowheads="1"/>
          </p:cNvSpPr>
          <p:nvPr/>
        </p:nvSpPr>
        <p:spPr bwMode="auto">
          <a:xfrm>
            <a:off x="5438130" y="4054475"/>
            <a:ext cx="13350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500">
                <a:solidFill>
                  <a:srgbClr val="000000"/>
                </a:solidFill>
                <a:latin typeface="Courier New" panose="02070309020205020404" pitchFamily="49" charset="0"/>
              </a:rPr>
              <a:t>1 0  1</a:t>
            </a:r>
            <a:endParaRPr lang="en-US" altLang="en-US"/>
          </a:p>
        </p:txBody>
      </p:sp>
      <p:sp>
        <p:nvSpPr>
          <p:cNvPr id="29" name="Rectangle 135"/>
          <p:cNvSpPr>
            <a:spLocks noChangeArrowheads="1"/>
          </p:cNvSpPr>
          <p:nvPr/>
        </p:nvSpPr>
        <p:spPr bwMode="auto">
          <a:xfrm>
            <a:off x="5438130" y="4433888"/>
            <a:ext cx="1143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500">
                <a:solidFill>
                  <a:srgbClr val="000000"/>
                </a:solidFill>
                <a:latin typeface="Courier New" panose="02070309020205020404" pitchFamily="49" charset="0"/>
              </a:rPr>
              <a:t>1 1  0</a:t>
            </a:r>
            <a:endParaRPr lang="en-US" altLang="en-US"/>
          </a:p>
        </p:txBody>
      </p:sp>
      <p:sp>
        <p:nvSpPr>
          <p:cNvPr id="30" name="Line 136"/>
          <p:cNvSpPr>
            <a:spLocks noChangeShapeType="1"/>
          </p:cNvSpPr>
          <p:nvPr/>
        </p:nvSpPr>
        <p:spPr bwMode="auto">
          <a:xfrm>
            <a:off x="5292080" y="3097213"/>
            <a:ext cx="1550988" cy="1587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Rectangle 137"/>
          <p:cNvSpPr>
            <a:spLocks noChangeArrowheads="1"/>
          </p:cNvSpPr>
          <p:nvPr/>
        </p:nvSpPr>
        <p:spPr bwMode="auto">
          <a:xfrm>
            <a:off x="2114650" y="3924300"/>
            <a:ext cx="165910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 sz="2400" dirty="0">
                <a:solidFill>
                  <a:srgbClr val="000000"/>
                </a:solidFill>
                <a:latin typeface="Courier New" panose="02070309020205020404" pitchFamily="49" charset="0"/>
              </a:rPr>
              <a:t>Z = X ^ Y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0" y="383056"/>
            <a:ext cx="7772400" cy="1143000"/>
          </a:xfrm>
          <a:prstGeom prst="rect">
            <a:avLst/>
          </a:prstGeom>
        </p:spPr>
        <p:txBody>
          <a:bodyPr bIns="91440" anchor="b" anchorCtr="0">
            <a:normAutofit fontScale="900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rgbClr val="002060"/>
                </a:solidFill>
              </a:rPr>
              <a:t>Half Adder Module in Verilog &amp; Verification </a:t>
            </a:r>
          </a:p>
        </p:txBody>
      </p:sp>
    </p:spTree>
    <p:extLst>
      <p:ext uri="{BB962C8B-B14F-4D97-AF65-F5344CB8AC3E}">
        <p14:creationId xmlns:p14="http://schemas.microsoft.com/office/powerpoint/2010/main" val="254172625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Verilog</a:t>
            </a:r>
            <a:r>
              <a:rPr lang="en-US" dirty="0"/>
              <a:t> Guides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Free online tutorial: </a:t>
            </a:r>
            <a:r>
              <a:rPr lang="en-US" dirty="0">
                <a:hlinkClick r:id="rId2"/>
              </a:rPr>
              <a:t>http://www.ece.umd.edu/class/enee359a.S2008/verilog_tutorial.pdf</a:t>
            </a:r>
            <a:endParaRPr lang="en-US" dirty="0"/>
          </a:p>
          <a:p>
            <a:r>
              <a:rPr lang="en-US" dirty="0"/>
              <a:t>Verilog Quick reference: </a:t>
            </a:r>
            <a:r>
              <a:rPr lang="en-US" dirty="0">
                <a:hlinkClick r:id="rId3"/>
              </a:rPr>
              <a:t>http://www.stanford.edu/class/ee183/handouts_win2003/VerilogQuickRef.pdf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Fall2011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212L Principles of Digital Design Laboratory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85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2549C-0FA8-4C91-9B6F-47E64F52A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 !!!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E6740-8FC4-4F2F-BB5E-8B94C2EF8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Send your group info to-</a:t>
            </a:r>
          </a:p>
          <a:p>
            <a:pPr marL="0" indent="0">
              <a:buNone/>
            </a:pPr>
            <a:r>
              <a:rPr lang="en-US" dirty="0"/>
              <a:t>         </a:t>
            </a:r>
            <a:r>
              <a:rPr lang="en-US" dirty="0">
                <a:hlinkClick r:id="rId2"/>
              </a:rPr>
              <a:t>ha26@umbc.edu</a:t>
            </a:r>
            <a:endParaRPr lang="en-US" dirty="0"/>
          </a:p>
          <a:p>
            <a:r>
              <a:rPr lang="en-US" dirty="0"/>
              <a:t>Name and email address of each member</a:t>
            </a:r>
          </a:p>
          <a:p>
            <a:r>
              <a:rPr lang="en-US" dirty="0"/>
              <a:t>One email from each group</a:t>
            </a:r>
          </a:p>
          <a:p>
            <a:r>
              <a:rPr lang="en-US" dirty="0"/>
              <a:t>Send these information by tonight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059DE0-3D2B-4CCE-A02F-B218BF3D6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DB125B-D65D-4DF3-9FB9-43A558848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160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What is Verilog? 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27584" y="1447800"/>
            <a:ext cx="7992888" cy="45720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 hardware description language (HDL) to describe: </a:t>
            </a:r>
          </a:p>
          <a:p>
            <a:pPr marL="891540" lvl="2" indent="-342900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Wires </a:t>
            </a:r>
          </a:p>
          <a:p>
            <a:pPr marL="891540" lvl="2" indent="-342900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Registers </a:t>
            </a:r>
          </a:p>
          <a:p>
            <a:pPr marL="891540" lvl="2" indent="-342900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Connection to Registers </a:t>
            </a:r>
          </a:p>
          <a:p>
            <a:pPr marL="891540" lvl="2" indent="-342900">
              <a:buFont typeface="Courier New" panose="02070309020205020404" pitchFamily="49" charset="0"/>
              <a:buChar char="o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Clock Pulses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Verilog is </a:t>
            </a:r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an object oriented language </a:t>
            </a:r>
          </a:p>
          <a:p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Verilog uses “modules” instead of functions and methods </a:t>
            </a:r>
          </a:p>
          <a:p>
            <a:pPr marL="0" indent="0">
              <a:buNone/>
            </a:pPr>
            <a:endParaRPr lang="en-US" dirty="0"/>
          </a:p>
          <a:p>
            <a:pPr lvl="0"/>
            <a:endParaRPr lang="en-US" dirty="0"/>
          </a:p>
          <a:p>
            <a:pPr lvl="0"/>
            <a:endParaRPr lang="en-GB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29265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447800"/>
            <a:ext cx="7258000" cy="4572000"/>
          </a:xfrm>
        </p:spPr>
        <p:txBody>
          <a:bodyPr>
            <a:normAutofit/>
          </a:bodyPr>
          <a:lstStyle/>
          <a:p>
            <a:r>
              <a:rPr lang="en-US" dirty="0" err="1"/>
              <a:t>Verilog</a:t>
            </a:r>
            <a:r>
              <a:rPr lang="en-US" dirty="0"/>
              <a:t> is a </a:t>
            </a:r>
            <a:r>
              <a:rPr lang="en-US" u="sng" dirty="0"/>
              <a:t>Hardware Description Language</a:t>
            </a:r>
            <a:r>
              <a:rPr lang="en-US" dirty="0"/>
              <a:t>.</a:t>
            </a:r>
          </a:p>
          <a:p>
            <a:r>
              <a:rPr lang="en-US" dirty="0"/>
              <a:t>Syntax is similar to C.</a:t>
            </a:r>
          </a:p>
          <a:p>
            <a:r>
              <a:rPr lang="en-US" dirty="0"/>
              <a:t>Modular implementation of circuit components:</a:t>
            </a:r>
          </a:p>
          <a:p>
            <a:pPr lvl="1"/>
            <a:r>
              <a:rPr lang="en-US" u="sng" dirty="0"/>
              <a:t>Modules</a:t>
            </a:r>
            <a:r>
              <a:rPr lang="en-US" dirty="0"/>
              <a:t> form the building blocks of circuit components.</a:t>
            </a:r>
          </a:p>
          <a:p>
            <a:pPr lvl="1"/>
            <a:r>
              <a:rPr lang="en-US" dirty="0"/>
              <a:t>Bigger modules are made up of smaller modules.</a:t>
            </a:r>
          </a:p>
          <a:p>
            <a:r>
              <a:rPr lang="en-US" dirty="0"/>
              <a:t>2 different ways to program (“Levels of Abstraction”):</a:t>
            </a:r>
          </a:p>
          <a:p>
            <a:pPr lvl="1"/>
            <a:r>
              <a:rPr lang="en-US" u="sng" dirty="0"/>
              <a:t>Behavioral</a:t>
            </a:r>
          </a:p>
          <a:p>
            <a:pPr lvl="1"/>
            <a:r>
              <a:rPr lang="en-US" u="sng" dirty="0"/>
              <a:t>Structural</a:t>
            </a:r>
            <a:r>
              <a:rPr lang="en-US" dirty="0"/>
              <a:t>	…more on these later</a:t>
            </a:r>
          </a:p>
          <a:p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66800" y="26064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002060"/>
                </a:solidFill>
              </a:rPr>
              <a:t>What is Verilog? 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0774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latin typeface="Trebuchet MS" pitchFamily="34" charset="0"/>
              </a:rPr>
              <a:t>Hardware Description Language</a:t>
            </a:r>
            <a:endParaRPr lang="en-GB" dirty="0">
              <a:latin typeface="Trebuchet MS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988840"/>
            <a:ext cx="7185992" cy="4572000"/>
          </a:xfrm>
        </p:spPr>
        <p:txBody>
          <a:bodyPr>
            <a:normAutofit/>
          </a:bodyPr>
          <a:lstStyle/>
          <a:p>
            <a:r>
              <a:rPr lang="en-GB" u="sng" dirty="0">
                <a:cs typeface="Calibri" pitchFamily="34" charset="0"/>
              </a:rPr>
              <a:t>HDL</a:t>
            </a:r>
            <a:r>
              <a:rPr lang="en-GB" dirty="0">
                <a:cs typeface="Calibri" pitchFamily="34" charset="0"/>
              </a:rPr>
              <a:t>: Programming language used to describe the behavior of an electronic circuit.</a:t>
            </a:r>
          </a:p>
          <a:p>
            <a:r>
              <a:rPr lang="en-GB" dirty="0">
                <a:cs typeface="Calibri" pitchFamily="34" charset="0"/>
              </a:rPr>
              <a:t>Uses </a:t>
            </a:r>
            <a:r>
              <a:rPr lang="en-GB" b="1" dirty="0">
                <a:cs typeface="Calibri" pitchFamily="34" charset="0"/>
              </a:rPr>
              <a:t>simulations</a:t>
            </a:r>
            <a:r>
              <a:rPr lang="en-GB" dirty="0">
                <a:cs typeface="Calibri" pitchFamily="34" charset="0"/>
              </a:rPr>
              <a:t> to test and verify a circuit’s functionality.</a:t>
            </a:r>
          </a:p>
          <a:p>
            <a:r>
              <a:rPr lang="en-GB" dirty="0">
                <a:cs typeface="Calibri" pitchFamily="34" charset="0"/>
              </a:rPr>
              <a:t>Difference between HDL’s and other programming languages: HDL’s include a notion of </a:t>
            </a:r>
            <a:r>
              <a:rPr lang="en-GB" b="1" dirty="0">
                <a:cs typeface="Calibri" pitchFamily="34" charset="0"/>
              </a:rPr>
              <a:t>time</a:t>
            </a:r>
            <a:r>
              <a:rPr lang="en-GB" dirty="0">
                <a:cs typeface="Calibri" pitchFamily="34" charset="0"/>
              </a:rPr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936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rebuchet MS" pitchFamily="34" charset="0"/>
              </a:rPr>
              <a:t>Syntax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447800"/>
            <a:ext cx="7772400" cy="4357464"/>
          </a:xfrm>
        </p:spPr>
        <p:txBody>
          <a:bodyPr>
            <a:normAutofit/>
          </a:bodyPr>
          <a:lstStyle/>
          <a:p>
            <a:r>
              <a:rPr lang="en-US" dirty="0">
                <a:cs typeface="Calibri" pitchFamily="34" charset="0"/>
              </a:rPr>
              <a:t>White spaces are ignored.</a:t>
            </a:r>
          </a:p>
          <a:p>
            <a:r>
              <a:rPr lang="en-US" dirty="0">
                <a:cs typeface="Calibri" pitchFamily="34" charset="0"/>
              </a:rPr>
              <a:t>Commenting: </a:t>
            </a:r>
          </a:p>
          <a:p>
            <a:pPr lvl="1"/>
            <a:r>
              <a:rPr lang="en-US" dirty="0">
                <a:cs typeface="Calibri" pitchFamily="34" charset="0"/>
              </a:rPr>
              <a:t>// single line</a:t>
            </a:r>
          </a:p>
          <a:p>
            <a:pPr lvl="1"/>
            <a:r>
              <a:rPr lang="en-US" dirty="0">
                <a:cs typeface="Calibri" pitchFamily="34" charset="0"/>
              </a:rPr>
              <a:t>/*  multiple line */</a:t>
            </a:r>
          </a:p>
          <a:p>
            <a:r>
              <a:rPr lang="en-US" dirty="0">
                <a:cs typeface="Calibri" pitchFamily="34" charset="0"/>
              </a:rPr>
              <a:t>Variables:</a:t>
            </a:r>
          </a:p>
          <a:p>
            <a:pPr lvl="1"/>
            <a:r>
              <a:rPr lang="en-US" dirty="0">
                <a:cs typeface="Calibri" pitchFamily="34" charset="0"/>
              </a:rPr>
              <a:t>Must start with an alphabet char, or an underscore followed by an alphabet char.</a:t>
            </a:r>
          </a:p>
          <a:p>
            <a:pPr lvl="1"/>
            <a:r>
              <a:rPr lang="en-US" dirty="0">
                <a:cs typeface="Calibri" pitchFamily="34" charset="0"/>
              </a:rPr>
              <a:t>Case sensitive.</a:t>
            </a:r>
          </a:p>
          <a:p>
            <a:pPr lvl="1"/>
            <a:endParaRPr lang="en-US" dirty="0">
              <a:cs typeface="Calibr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5496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rebuchet MS" pitchFamily="34" charset="0"/>
              </a:rPr>
              <a:t>Keywords: ‘</a:t>
            </a:r>
            <a:r>
              <a:rPr lang="en-US" b="1" dirty="0" err="1">
                <a:latin typeface="Trebuchet MS" pitchFamily="34" charset="0"/>
              </a:rPr>
              <a:t>reg</a:t>
            </a:r>
            <a:r>
              <a:rPr lang="en-US" b="1" dirty="0">
                <a:latin typeface="Trebuchet MS" pitchFamily="34" charset="0"/>
              </a:rPr>
              <a:t>’ and ‘wire’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u="sng" dirty="0"/>
              <a:t>Register</a:t>
            </a:r>
          </a:p>
          <a:p>
            <a:pPr lvl="1"/>
            <a:r>
              <a:rPr lang="en-US" dirty="0">
                <a:cs typeface="Calibri" pitchFamily="34" charset="0"/>
              </a:rPr>
              <a:t>Represents storage elements (memory).</a:t>
            </a:r>
          </a:p>
          <a:p>
            <a:pPr lvl="1"/>
            <a:r>
              <a:rPr lang="en-US" b="1" dirty="0">
                <a:cs typeface="Calibri" pitchFamily="34" charset="0"/>
              </a:rPr>
              <a:t>Holds</a:t>
            </a:r>
            <a:r>
              <a:rPr lang="en-US" dirty="0">
                <a:cs typeface="Calibri" pitchFamily="34" charset="0"/>
              </a:rPr>
              <a:t> value until next assignment.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2100" dirty="0" err="1">
                <a:latin typeface="Courier New" pitchFamily="49" charset="0"/>
                <a:cs typeface="Courier New" pitchFamily="49" charset="0"/>
              </a:rPr>
              <a:t>reg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 [7:0] test;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2100" dirty="0">
                <a:latin typeface="Courier New" pitchFamily="49" charset="0"/>
                <a:cs typeface="Courier New" pitchFamily="49" charset="0"/>
              </a:rPr>
              <a:t>// a 8-bit register vector</a:t>
            </a:r>
          </a:p>
          <a:p>
            <a:pPr marL="731520" lvl="1" indent="-274320">
              <a:spcBef>
                <a:spcPts val="580"/>
              </a:spcBef>
              <a:buClr>
                <a:schemeClr val="accent1"/>
              </a:buClr>
              <a:buNone/>
            </a:pPr>
            <a:r>
              <a:rPr lang="en-US" sz="2100" dirty="0">
                <a:latin typeface="Courier New" pitchFamily="49" charset="0"/>
                <a:cs typeface="Courier New" pitchFamily="49" charset="0"/>
              </a:rPr>
              <a:t>// individual bits: test[7], ..., test[0]</a:t>
            </a:r>
            <a:endParaRPr lang="en-US" dirty="0"/>
          </a:p>
          <a:p>
            <a:r>
              <a:rPr lang="en-US" u="sng" dirty="0"/>
              <a:t>Wire</a:t>
            </a:r>
          </a:p>
          <a:p>
            <a:pPr lvl="1"/>
            <a:r>
              <a:rPr lang="en-US" dirty="0">
                <a:cs typeface="Calibri" pitchFamily="34" charset="0"/>
              </a:rPr>
              <a:t>Represents physical wires that connect modules.</a:t>
            </a:r>
          </a:p>
          <a:p>
            <a:pPr lvl="1"/>
            <a:r>
              <a:rPr lang="en-US" b="1" dirty="0">
                <a:cs typeface="Calibri" pitchFamily="34" charset="0"/>
              </a:rPr>
              <a:t>Does not store</a:t>
            </a:r>
            <a:r>
              <a:rPr lang="en-US" dirty="0">
                <a:cs typeface="Calibri" pitchFamily="34" charset="0"/>
              </a:rPr>
              <a:t> values, must be continuously driven.</a:t>
            </a:r>
          </a:p>
          <a:p>
            <a:pPr lvl="1">
              <a:buNone/>
            </a:pPr>
            <a:r>
              <a:rPr lang="en-US" sz="2100" dirty="0">
                <a:latin typeface="Courier New" pitchFamily="49" charset="0"/>
                <a:cs typeface="Courier New" pitchFamily="49" charset="0"/>
              </a:rPr>
              <a:t>	wire [15:0] net1;</a:t>
            </a:r>
          </a:p>
          <a:p>
            <a:pPr lvl="2">
              <a:buNone/>
            </a:pPr>
            <a:r>
              <a:rPr lang="en-US" sz="2100" dirty="0">
                <a:latin typeface="Courier New" pitchFamily="49" charset="0"/>
                <a:cs typeface="Courier New" pitchFamily="49" charset="0"/>
              </a:rPr>
              <a:t>// a 16-bit wire vector (aka ‘</a:t>
            </a:r>
            <a:r>
              <a:rPr lang="en-US" sz="2100" b="1" dirty="0">
                <a:latin typeface="Courier New" pitchFamily="49" charset="0"/>
                <a:cs typeface="Courier New" pitchFamily="49" charset="0"/>
              </a:rPr>
              <a:t>net’</a:t>
            </a:r>
            <a:r>
              <a:rPr lang="en-US" sz="21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>
              <a:buNone/>
            </a:pPr>
            <a:r>
              <a:rPr lang="en-US" sz="2100" dirty="0">
                <a:latin typeface="Courier New" pitchFamily="49" charset="0"/>
                <a:cs typeface="Courier New" pitchFamily="49" charset="0"/>
              </a:rPr>
              <a:t>// individual bits: net1[15], ..., net1[0]</a:t>
            </a:r>
            <a:endParaRPr lang="en-US" sz="2600" dirty="0">
              <a:cs typeface="Calibri" pitchFamily="34" charset="0"/>
            </a:endParaRPr>
          </a:p>
          <a:p>
            <a:pPr lvl="1">
              <a:buNone/>
            </a:pP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4375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rebuchet MS" pitchFamily="34" charset="0"/>
                <a:cs typeface="Courier New" pitchFamily="49" charset="0"/>
              </a:rPr>
              <a:t>Keywords: ‘input’ and ‘output’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Input</a:t>
            </a:r>
          </a:p>
          <a:p>
            <a:pPr lvl="1"/>
            <a:r>
              <a:rPr lang="en-US" dirty="0"/>
              <a:t>Understood as a special ‘wire’ that brings input values into a module.</a:t>
            </a:r>
          </a:p>
          <a:p>
            <a:pPr lvl="1"/>
            <a:r>
              <a:rPr lang="en-US" dirty="0"/>
              <a:t>Can be read from, unlike normal wires.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input [7:0] in1;</a:t>
            </a:r>
            <a:endParaRPr lang="en-US" dirty="0"/>
          </a:p>
          <a:p>
            <a:r>
              <a:rPr lang="en-US" u="sng" dirty="0"/>
              <a:t>Output</a:t>
            </a:r>
          </a:p>
          <a:p>
            <a:pPr lvl="1"/>
            <a:r>
              <a:rPr lang="en-US" dirty="0"/>
              <a:t>Understood as a special ‘wire’ that drives output values from a module.</a:t>
            </a:r>
          </a:p>
          <a:p>
            <a:pPr lvl="1"/>
            <a:r>
              <a:rPr lang="en-US" dirty="0"/>
              <a:t>Even though it is a wire by default, it can be assigned like a register under certain circumstances.</a:t>
            </a:r>
          </a:p>
          <a:p>
            <a:pPr lvl="1"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output [7:0] out1;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60189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rebuchet MS" pitchFamily="34" charset="0"/>
              </a:rPr>
              <a:t>Modules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914400" y="1447800"/>
            <a:ext cx="5241776" cy="4572000"/>
          </a:xfrm>
        </p:spPr>
        <p:txBody>
          <a:bodyPr/>
          <a:lstStyle/>
          <a:p>
            <a:r>
              <a:rPr lang="en-US" dirty="0"/>
              <a:t>Most </a:t>
            </a:r>
            <a:r>
              <a:rPr lang="en-US" b="1" dirty="0"/>
              <a:t>basic unit</a:t>
            </a:r>
            <a:r>
              <a:rPr lang="en-US" dirty="0"/>
              <a:t> of hierarchy in </a:t>
            </a:r>
            <a:r>
              <a:rPr lang="en-US" dirty="0" err="1"/>
              <a:t>Verilog</a:t>
            </a:r>
            <a:endParaRPr lang="en-US" dirty="0"/>
          </a:p>
          <a:p>
            <a:r>
              <a:rPr lang="en-US" dirty="0"/>
              <a:t>Can be a </a:t>
            </a:r>
            <a:r>
              <a:rPr lang="en-US" b="1" dirty="0"/>
              <a:t>single circuit element</a:t>
            </a:r>
            <a:r>
              <a:rPr lang="en-US" dirty="0"/>
              <a:t>, or a </a:t>
            </a:r>
            <a:r>
              <a:rPr lang="en-US" b="1" dirty="0"/>
              <a:t>collection</a:t>
            </a:r>
            <a:r>
              <a:rPr lang="en-US" dirty="0"/>
              <a:t> of lower level modules connected together.</a:t>
            </a:r>
          </a:p>
          <a:p>
            <a:r>
              <a:rPr lang="en-US" dirty="0"/>
              <a:t>Contained in 1 </a:t>
            </a:r>
            <a:r>
              <a:rPr lang="en-US" dirty="0" err="1"/>
              <a:t>Verilog</a:t>
            </a:r>
            <a:r>
              <a:rPr lang="en-US" dirty="0"/>
              <a:t> file.</a:t>
            </a:r>
          </a:p>
          <a:p>
            <a:r>
              <a:rPr lang="en-US" dirty="0"/>
              <a:t>Multiple modules can reside in 1 file, but this is </a:t>
            </a:r>
            <a:r>
              <a:rPr lang="en-US" b="1" dirty="0"/>
              <a:t>not</a:t>
            </a:r>
            <a:r>
              <a:rPr lang="en-US" dirty="0"/>
              <a:t> recommended.</a:t>
            </a:r>
          </a:p>
          <a:p>
            <a:r>
              <a:rPr lang="en-US" dirty="0"/>
              <a:t>Module name should </a:t>
            </a:r>
            <a:r>
              <a:rPr lang="en-US" b="1" dirty="0"/>
              <a:t>match</a:t>
            </a:r>
            <a:r>
              <a:rPr lang="en-US" dirty="0"/>
              <a:t> the file name. So the module ‘adder’ would reside in the file named ‘</a:t>
            </a:r>
            <a:r>
              <a:rPr lang="en-US" dirty="0" err="1"/>
              <a:t>adder.v</a:t>
            </a:r>
            <a:r>
              <a:rPr lang="en-US" dirty="0"/>
              <a:t>’.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CMPE 212 Introduction to Verilog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C4703-05E3-45FD-B88C-57BE87095A87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2348880"/>
            <a:ext cx="2613012" cy="2963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718745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3843</TotalTime>
  <Words>1337</Words>
  <Application>Microsoft Office PowerPoint</Application>
  <PresentationFormat>On-screen Show (4:3)</PresentationFormat>
  <Paragraphs>322</Paragraphs>
  <Slides>26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Calibri</vt:lpstr>
      <vt:lpstr>Courier New</vt:lpstr>
      <vt:lpstr>Times New Roman</vt:lpstr>
      <vt:lpstr>Trebuchet MS</vt:lpstr>
      <vt:lpstr>Wingdings</vt:lpstr>
      <vt:lpstr>Wingdings 3</vt:lpstr>
      <vt:lpstr>Facet</vt:lpstr>
      <vt:lpstr>Visio</vt:lpstr>
      <vt:lpstr>University of Maryland Baltimore County Department of Computer Science and Electrical Engineering   CMPE 212 Laboratory (Discussion 2)</vt:lpstr>
      <vt:lpstr>An Introduction to Verilog</vt:lpstr>
      <vt:lpstr>What is Verilog? </vt:lpstr>
      <vt:lpstr>PowerPoint Presentation</vt:lpstr>
      <vt:lpstr>Hardware Description Language</vt:lpstr>
      <vt:lpstr>Syntax</vt:lpstr>
      <vt:lpstr>Keywords: ‘reg’ and ‘wire’</vt:lpstr>
      <vt:lpstr>Keywords: ‘input’ and ‘output’</vt:lpstr>
      <vt:lpstr>Modules</vt:lpstr>
      <vt:lpstr>Modules continued</vt:lpstr>
      <vt:lpstr>2 Levels of Abstraction</vt:lpstr>
      <vt:lpstr>2 Levels of Abstraction</vt:lpstr>
      <vt:lpstr>Module Example – Structural</vt:lpstr>
      <vt:lpstr>Module Example – Behavioral</vt:lpstr>
      <vt:lpstr>Testbench</vt:lpstr>
      <vt:lpstr>Module Example – Test Bench</vt:lpstr>
      <vt:lpstr>How to Compile / Run Verilog files</vt:lpstr>
      <vt:lpstr>Remote Linux Access </vt:lpstr>
      <vt:lpstr>Some Useful Linux Command</vt:lpstr>
      <vt:lpstr>Running Verilog for the 1st time</vt:lpstr>
      <vt:lpstr>Running Verilog for the 1st time</vt:lpstr>
      <vt:lpstr>Half Adder Module in Verilog &amp; Verification  </vt:lpstr>
      <vt:lpstr>Half Adder Module in Verilog &amp; Verification </vt:lpstr>
      <vt:lpstr>PowerPoint Presentation</vt:lpstr>
      <vt:lpstr>Verilog Guides</vt:lpstr>
      <vt:lpstr>Reminder !!!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Design Laboratory</dc:title>
  <dc:creator>hp</dc:creator>
  <cp:lastModifiedBy>Hasibul Hasan</cp:lastModifiedBy>
  <cp:revision>275</cp:revision>
  <dcterms:created xsi:type="dcterms:W3CDTF">2011-08-27T12:42:26Z</dcterms:created>
  <dcterms:modified xsi:type="dcterms:W3CDTF">2017-09-14T20:42:52Z</dcterms:modified>
</cp:coreProperties>
</file>