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9"/>
  </p:notesMasterIdLst>
  <p:sldIdLst>
    <p:sldId id="256" r:id="rId2"/>
    <p:sldId id="272" r:id="rId3"/>
    <p:sldId id="274" r:id="rId4"/>
    <p:sldId id="264" r:id="rId5"/>
    <p:sldId id="269" r:id="rId6"/>
    <p:sldId id="266" r:id="rId7"/>
    <p:sldId id="265" r:id="rId8"/>
    <p:sldId id="271" r:id="rId9"/>
    <p:sldId id="267" r:id="rId10"/>
    <p:sldId id="259" r:id="rId11"/>
    <p:sldId id="263" r:id="rId12"/>
    <p:sldId id="275" r:id="rId13"/>
    <p:sldId id="279" r:id="rId14"/>
    <p:sldId id="280" r:id="rId15"/>
    <p:sldId id="281" r:id="rId16"/>
    <p:sldId id="282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9" autoAdjust="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218A-C41F-4A13-B746-C2569FB75E4A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518F-EAA3-4749-BEBE-DD8BC86332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61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resistor is VERY important!!!! :O</a:t>
            </a:r>
          </a:p>
          <a:p>
            <a:endParaRPr lang="en-GB" dirty="0"/>
          </a:p>
          <a:p>
            <a:r>
              <a:rPr lang="en-GB" dirty="0"/>
              <a:t>Long leg of the LED is +</a:t>
            </a:r>
          </a:p>
          <a:p>
            <a:r>
              <a:rPr lang="en-GB" dirty="0"/>
              <a:t>Short</a:t>
            </a:r>
            <a:r>
              <a:rPr lang="en-GB" baseline="0" dirty="0"/>
              <a:t> leg of the LED is –</a:t>
            </a:r>
          </a:p>
          <a:p>
            <a:endParaRPr lang="en-GB" baseline="0" dirty="0"/>
          </a:p>
          <a:p>
            <a:r>
              <a:rPr lang="en-GB" baseline="0" dirty="0"/>
              <a:t>I will pass out the 330 ohm resistors, LEDS, and breadboards. At the end of class, return the resistors and LEDs, but leave the breadboards at your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4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Orange</a:t>
            </a:r>
            <a:r>
              <a:rPr lang="en-GB" baseline="0" dirty="0"/>
              <a:t> </a:t>
            </a:r>
            <a:r>
              <a:rPr lang="en-GB" baseline="0" dirty="0" err="1"/>
              <a:t>Orange</a:t>
            </a:r>
            <a:r>
              <a:rPr lang="en-GB" baseline="0" dirty="0"/>
              <a:t> Brown= 330 ohm</a:t>
            </a:r>
          </a:p>
          <a:p>
            <a:r>
              <a:rPr lang="en-GB" baseline="0" dirty="0"/>
              <a:t>Brown Black Red = 1K ohm ...OR Black Brown Orange</a:t>
            </a:r>
          </a:p>
          <a:p>
            <a:r>
              <a:rPr lang="en-GB" dirty="0"/>
              <a:t>Brown Black Orange = 10K ohm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3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4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9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3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Some O-scopes have a “menu off” button, but most in our lab do 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9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4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0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9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9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21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7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1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2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0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1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2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0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7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0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7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A036-1021-4752-A970-ECC290094498}" type="datetimeFigureOut">
              <a:rPr lang="en-US" smtClean="0"/>
              <a:pPr/>
              <a:t>9/7/2017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slam.rashidul@umb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@umb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584" y="2204864"/>
            <a:ext cx="8458200" cy="1470025"/>
          </a:xfrm>
        </p:spPr>
        <p:txBody>
          <a:bodyPr/>
          <a:lstStyle/>
          <a:p>
            <a:r>
              <a:rPr lang="en-GB" dirty="0"/>
              <a:t>CMPE212: LABORATORY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6632" y="3870718"/>
            <a:ext cx="8651304" cy="215057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Discussion Hours:	Fri 1:00 – 1:50PM in ITE 227</a:t>
            </a:r>
          </a:p>
          <a:p>
            <a:r>
              <a:rPr lang="en-GB" dirty="0">
                <a:solidFill>
                  <a:schemeClr val="tx2"/>
                </a:solidFill>
              </a:rPr>
              <a:t>                                     </a:t>
            </a:r>
            <a:r>
              <a:rPr lang="en-GB" dirty="0"/>
              <a:t>Fri 2:00 – 2:50PM in ITE 242 (optional) </a:t>
            </a:r>
          </a:p>
          <a:p>
            <a:r>
              <a:rPr lang="en-GB" dirty="0">
                <a:solidFill>
                  <a:schemeClr val="tx2"/>
                </a:solidFill>
              </a:rPr>
              <a:t>                                      </a:t>
            </a:r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* </a:t>
            </a:r>
            <a:r>
              <a:rPr lang="en-GB" sz="1600" dirty="0"/>
              <a:t>Most of the slides are courtesy of previous TA: </a:t>
            </a:r>
            <a:r>
              <a:rPr lang="en-GB" sz="1600" dirty="0" err="1" smtClean="0"/>
              <a:t>Rashidul</a:t>
            </a:r>
            <a:r>
              <a:rPr lang="en-GB" sz="1600" dirty="0" smtClean="0"/>
              <a:t> Islam and Patrick Sykes</a:t>
            </a:r>
            <a:endParaRPr lang="en-GB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2" y="40581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/>
              <a:t>Lab1: Be Familiar with Equipment &amp; Make a Simple Circuit 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6965" y="3230861"/>
            <a:ext cx="2808312" cy="33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4114800" cy="45136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400" dirty="0"/>
              <a:t>Make the following circuit. Maximum </a:t>
            </a:r>
            <a:r>
              <a:rPr lang="en-US" sz="2400" dirty="0" err="1"/>
              <a:t>Vcc</a:t>
            </a:r>
            <a:r>
              <a:rPr lang="en-US" sz="2400" dirty="0"/>
              <a:t>=5V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1007">
            <a:off x="4001554" y="2875509"/>
            <a:ext cx="2039498" cy="14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1" y="44899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Banana jack – Alligator clips</a:t>
            </a:r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3563889" y="4057908"/>
            <a:ext cx="1152128" cy="50405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 flipV="1">
            <a:off x="3563889" y="4057908"/>
            <a:ext cx="1296144" cy="432048"/>
          </a:xfrm>
          <a:prstGeom prst="bentConnector3">
            <a:avLst>
              <a:gd name="adj1" fmla="val 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ttp://t0.gstatic.com/images?q=tbn:ANd9GcRrZo1lctxFWq4gMT2wAuFRaZvL77fbPjuAtQUxhjvgxg5bSvkr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162377"/>
            <a:ext cx="2160240" cy="1618095"/>
          </a:xfrm>
          <a:prstGeom prst="rect">
            <a:avLst/>
          </a:prstGeom>
          <a:noFill/>
        </p:spPr>
      </p:pic>
      <p:pic>
        <p:nvPicPr>
          <p:cNvPr id="11" name="Picture 10" descr="http://www.circuitstoday.com/wp-content/uploads/2010/02/Resistor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419" y="5373216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72" y="2708920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Pow</a:t>
            </a:r>
            <a:r>
              <a:rPr lang="en-US" sz="1400" dirty="0"/>
              <a:t>. Sup.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010181" y="2546330"/>
            <a:ext cx="2341141" cy="16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Resistors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76872"/>
            <a:ext cx="4032448" cy="424847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GB" sz="2800" b="1" dirty="0"/>
              <a:t>1</a:t>
            </a:r>
            <a:r>
              <a:rPr lang="en-GB" sz="2800" b="1" baseline="30000" dirty="0"/>
              <a:t>st</a:t>
            </a:r>
            <a:r>
              <a:rPr lang="en-GB" sz="2800" b="1" dirty="0"/>
              <a:t> band </a:t>
            </a:r>
            <a:r>
              <a:rPr lang="en-GB" sz="2800" dirty="0"/>
              <a:t>- 1</a:t>
            </a:r>
            <a:r>
              <a:rPr lang="en-GB" sz="2800" baseline="30000" dirty="0"/>
              <a:t>st</a:t>
            </a:r>
            <a:r>
              <a:rPr lang="en-GB" sz="2800" dirty="0"/>
              <a:t> digit of the resistor value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 of the resistor value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lang="en-GB" sz="2800" b="1" dirty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sz="2800" b="1" dirty="0"/>
              <a:t>Multiplier</a:t>
            </a:r>
            <a:r>
              <a:rPr lang="en-GB" sz="2800" dirty="0"/>
              <a:t> - decimal multiplier (×10</a:t>
            </a:r>
            <a:r>
              <a:rPr lang="en-GB" sz="2800" baseline="30000" dirty="0"/>
              <a:t>0</a:t>
            </a:r>
            <a:r>
              <a:rPr lang="en-GB" sz="2800" baseline="-25000" dirty="0"/>
              <a:t>,</a:t>
            </a:r>
            <a:r>
              <a:rPr lang="en-GB" sz="2800" dirty="0"/>
              <a:t> ×10</a:t>
            </a:r>
            <a:r>
              <a:rPr lang="en-GB" sz="2800" baseline="30000" dirty="0"/>
              <a:t>1</a:t>
            </a:r>
            <a:r>
              <a:rPr lang="en-GB" sz="2800" dirty="0"/>
              <a:t>, ...)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tolerance of the resistor value as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percentage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1628800"/>
            <a:ext cx="4638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GB" dirty="0" err="1"/>
              <a:t>BreadBoard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76872"/>
            <a:ext cx="4032448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3" y="2132856"/>
            <a:ext cx="67070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 Introduction to Verilog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Hardware Description Language (HDL)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idea is a programming language to describe hardware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purpose was to allow abstract design and simulation 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Design could be verified then implemented in hardware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Synthesis tools allow direct implementation from HDL code. 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Large improvement in designer productivity 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9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hardware description language (HDL) to describe: </a:t>
            </a:r>
          </a:p>
          <a:p>
            <a:pPr marL="89154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Wires </a:t>
            </a:r>
          </a:p>
          <a:p>
            <a:pPr marL="89154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Registers </a:t>
            </a:r>
          </a:p>
          <a:p>
            <a:pPr marL="89154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Connection to Registers </a:t>
            </a:r>
          </a:p>
          <a:p>
            <a:pPr marL="89154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Clock Pulses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Verilog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object oriented language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Verilog uses “modules” instead of functions and methods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4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is similar to C.</a:t>
            </a:r>
          </a:p>
          <a:p>
            <a:r>
              <a:rPr lang="en-US" dirty="0"/>
              <a:t>Modular implementation of circuit components:</a:t>
            </a:r>
          </a:p>
          <a:p>
            <a:pPr lvl="1"/>
            <a:r>
              <a:rPr lang="en-US" u="sng" dirty="0"/>
              <a:t>Modules</a:t>
            </a:r>
            <a:r>
              <a:rPr lang="en-US" dirty="0"/>
              <a:t> form the building blocks of circuit components.</a:t>
            </a:r>
          </a:p>
          <a:p>
            <a:pPr lvl="1"/>
            <a:r>
              <a:rPr lang="en-US" dirty="0"/>
              <a:t>Bigger modules are made up of smaller modules.</a:t>
            </a:r>
          </a:p>
          <a:p>
            <a:r>
              <a:rPr lang="en-US" dirty="0"/>
              <a:t>2 different ways to program (“Levels of Abstraction”):</a:t>
            </a:r>
          </a:p>
          <a:p>
            <a:pPr lvl="1"/>
            <a:r>
              <a:rPr lang="en-US" u="sng" dirty="0"/>
              <a:t>Behavioral</a:t>
            </a:r>
          </a:p>
          <a:p>
            <a:pPr lvl="1"/>
            <a:r>
              <a:rPr lang="en-US" u="sng" dirty="0"/>
              <a:t>Structural</a:t>
            </a:r>
            <a:r>
              <a:rPr lang="en-US" dirty="0"/>
              <a:t>	…more on these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cs typeface="Calibri" pitchFamily="34" charset="0"/>
              </a:rPr>
              <a:t>HDL</a:t>
            </a:r>
            <a:r>
              <a:rPr lang="en-GB" dirty="0">
                <a:cs typeface="Calibri" pitchFamily="34" charset="0"/>
              </a:rPr>
              <a:t>: Programming language used to describe the </a:t>
            </a:r>
            <a:r>
              <a:rPr lang="en-GB" dirty="0" err="1">
                <a:cs typeface="Calibri" pitchFamily="34" charset="0"/>
              </a:rPr>
              <a:t>behavior</a:t>
            </a:r>
            <a:r>
              <a:rPr lang="en-GB" dirty="0">
                <a:cs typeface="Calibri" pitchFamily="34" charset="0"/>
              </a:rPr>
              <a:t> of an electronic circuit.</a:t>
            </a:r>
          </a:p>
          <a:p>
            <a:r>
              <a:rPr lang="en-GB" dirty="0">
                <a:cs typeface="Calibri" pitchFamily="34" charset="0"/>
              </a:rPr>
              <a:t>Uses </a:t>
            </a:r>
            <a:r>
              <a:rPr lang="en-GB" b="1" dirty="0">
                <a:cs typeface="Calibri" pitchFamily="34" charset="0"/>
              </a:rPr>
              <a:t>simulations</a:t>
            </a:r>
            <a:r>
              <a:rPr lang="en-GB" dirty="0">
                <a:cs typeface="Calibri" pitchFamily="34" charset="0"/>
              </a:rPr>
              <a:t> to test and verify a circuit’s functionality.</a:t>
            </a:r>
          </a:p>
          <a:p>
            <a:r>
              <a:rPr lang="en-GB" dirty="0">
                <a:cs typeface="Calibri" pitchFamily="34" charset="0"/>
              </a:rPr>
              <a:t>Difference between HDL’s and other programming languages: HDL’s include a notion of </a:t>
            </a:r>
            <a:r>
              <a:rPr lang="en-GB" b="1" dirty="0">
                <a:cs typeface="Calibri" pitchFamily="34" charset="0"/>
              </a:rPr>
              <a:t>time</a:t>
            </a:r>
            <a:r>
              <a:rPr lang="en-GB" dirty="0">
                <a:cs typeface="Calibri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1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698705" cy="3880773"/>
          </a:xfrm>
        </p:spPr>
        <p:txBody>
          <a:bodyPr/>
          <a:lstStyle/>
          <a:p>
            <a:r>
              <a:rPr lang="en-US" dirty="0"/>
              <a:t>Make group with two team members</a:t>
            </a:r>
          </a:p>
          <a:p>
            <a:r>
              <a:rPr lang="en-US" dirty="0"/>
              <a:t>Send below info to </a:t>
            </a:r>
            <a:r>
              <a:rPr lang="en-US" dirty="0" smtClean="0">
                <a:hlinkClick r:id="rId2"/>
              </a:rPr>
              <a:t>ha@umbc.edu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Name and email address of each member</a:t>
            </a:r>
          </a:p>
          <a:p>
            <a:r>
              <a:rPr lang="en-US" dirty="0"/>
              <a:t>One email from each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en-US" dirty="0" smtClean="0"/>
              <a:t>Your 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363272" cy="3744416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5800" dirty="0" err="1" smtClean="0"/>
              <a:t>Hasibul</a:t>
            </a:r>
            <a:r>
              <a:rPr lang="en-US" sz="5800" dirty="0" smtClean="0"/>
              <a:t> </a:t>
            </a:r>
            <a:r>
              <a:rPr lang="en-US" sz="5800" dirty="0" err="1" smtClean="0"/>
              <a:t>Hasan</a:t>
            </a:r>
            <a:endParaRPr lang="en-US" sz="5800" dirty="0"/>
          </a:p>
          <a:p>
            <a:pPr marL="109728" indent="0">
              <a:buNone/>
            </a:pPr>
            <a:r>
              <a:rPr lang="en-US" sz="3600" b="1" dirty="0"/>
              <a:t>    Email: </a:t>
            </a:r>
            <a:r>
              <a:rPr lang="en-US" sz="3600" dirty="0" smtClean="0">
                <a:hlinkClick r:id="rId3"/>
              </a:rPr>
              <a:t>ha@umbc.edu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dirty="0"/>
              <a:t>    Office Hour: </a:t>
            </a:r>
            <a:r>
              <a:rPr lang="en-US" sz="3600" dirty="0"/>
              <a:t>Fri 11:00 AM to 12:30 PM           	 (</a:t>
            </a:r>
            <a:r>
              <a:rPr lang="en-US" sz="3600" dirty="0" smtClean="0"/>
              <a:t>ITE334)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US" dirty="0"/>
              <a:t>Lab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r>
              <a:rPr lang="en-US" dirty="0"/>
              <a:t>Attendance		</a:t>
            </a:r>
            <a:r>
              <a:rPr lang="en-US" b="1" dirty="0"/>
              <a:t>10%</a:t>
            </a:r>
          </a:p>
          <a:p>
            <a:pPr lvl="1"/>
            <a:r>
              <a:rPr lang="en-US" dirty="0"/>
              <a:t>Did you show up?</a:t>
            </a:r>
          </a:p>
          <a:p>
            <a:r>
              <a:rPr lang="en-US" dirty="0"/>
              <a:t>Completion		</a:t>
            </a:r>
            <a:r>
              <a:rPr lang="en-US" b="1" dirty="0"/>
              <a:t>30%</a:t>
            </a:r>
          </a:p>
          <a:p>
            <a:pPr lvl="1"/>
            <a:r>
              <a:rPr lang="en-US" dirty="0"/>
              <a:t>Did you complete the lab?</a:t>
            </a:r>
          </a:p>
          <a:p>
            <a:r>
              <a:rPr lang="en-US" dirty="0"/>
              <a:t>Clean bench		</a:t>
            </a:r>
            <a:r>
              <a:rPr lang="en-US" b="1" dirty="0"/>
              <a:t>10%</a:t>
            </a:r>
          </a:p>
          <a:p>
            <a:pPr lvl="1"/>
            <a:r>
              <a:rPr lang="en-US" dirty="0"/>
              <a:t>Did you clean up afterwards?</a:t>
            </a:r>
          </a:p>
          <a:p>
            <a:r>
              <a:rPr lang="en-US" dirty="0"/>
              <a:t> Lab Assignment 	</a:t>
            </a:r>
            <a:r>
              <a:rPr lang="en-US" b="1" dirty="0"/>
              <a:t>50%</a:t>
            </a:r>
          </a:p>
          <a:p>
            <a:pPr lvl="1"/>
            <a:r>
              <a:rPr lang="en-US" dirty="0"/>
              <a:t>Lab assignment will be provided once in a month. You will be asked to solve it in your Lab hour.</a:t>
            </a:r>
          </a:p>
          <a:p>
            <a:pPr lvl="1"/>
            <a:r>
              <a:rPr lang="en-US" dirty="0"/>
              <a:t>Total No. of Lab assignment: 4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Good News: No need to submit any Lab report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2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7200799" cy="1320800"/>
          </a:xfrm>
        </p:spPr>
        <p:txBody>
          <a:bodyPr>
            <a:normAutofit/>
          </a:bodyPr>
          <a:lstStyle/>
          <a:p>
            <a:r>
              <a:rPr lang="en-GB" dirty="0"/>
              <a:t>Equipment: Power </a:t>
            </a:r>
            <a:r>
              <a:rPr lang="en-GB" dirty="0" smtClean="0"/>
              <a:t>Supply Modules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007">
            <a:off x="1386959" y="2369305"/>
            <a:ext cx="5842971" cy="41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08304" y="537321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 Voltage or Current?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4328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 knob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select keys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3711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On/Off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74757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 selection keys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6612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Supply Outputs</a:t>
            </a:r>
          </a:p>
        </p:txBody>
      </p:sp>
      <p:cxnSp>
        <p:nvCxnSpPr>
          <p:cNvPr id="23" name="Elbow Connector 22"/>
          <p:cNvCxnSpPr>
            <a:stCxn id="14" idx="3"/>
          </p:cNvCxnSpPr>
          <p:nvPr/>
        </p:nvCxnSpPr>
        <p:spPr>
          <a:xfrm>
            <a:off x="1619672" y="3897923"/>
            <a:ext cx="720080" cy="17914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60405">
            <a:off x="2364041" y="3899768"/>
            <a:ext cx="1337927" cy="45786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13" idx="2"/>
          </p:cNvCxnSpPr>
          <p:nvPr/>
        </p:nvCxnSpPr>
        <p:spPr>
          <a:xfrm rot="5400000" flipH="1" flipV="1">
            <a:off x="2403757" y="3131223"/>
            <a:ext cx="214283" cy="3690158"/>
          </a:xfrm>
          <a:prstGeom prst="bentConnector4">
            <a:avLst>
              <a:gd name="adj1" fmla="val -1546"/>
              <a:gd name="adj2" fmla="val 99963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5" idx="3"/>
          </p:cNvCxnSpPr>
          <p:nvPr/>
        </p:nvCxnSpPr>
        <p:spPr>
          <a:xfrm flipV="1">
            <a:off x="1584176" y="5589240"/>
            <a:ext cx="1547664" cy="395174"/>
          </a:xfrm>
          <a:prstGeom prst="bentConnector3">
            <a:avLst>
              <a:gd name="adj1" fmla="val 7397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1" idx="1"/>
          </p:cNvCxnSpPr>
          <p:nvPr/>
        </p:nvCxnSpPr>
        <p:spPr>
          <a:xfrm rot="10800000">
            <a:off x="6300192" y="3645024"/>
            <a:ext cx="1224136" cy="1846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2" idx="1"/>
          </p:cNvCxnSpPr>
          <p:nvPr/>
        </p:nvCxnSpPr>
        <p:spPr>
          <a:xfrm rot="10800000">
            <a:off x="6228184" y="4437112"/>
            <a:ext cx="1368152" cy="2511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1"/>
          </p:cNvCxnSpPr>
          <p:nvPr/>
        </p:nvCxnSpPr>
        <p:spPr>
          <a:xfrm rot="10800000">
            <a:off x="6156176" y="4869163"/>
            <a:ext cx="1152128" cy="96571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Equipment: Function Generator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6285334" cy="24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3488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Frequency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3488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2348880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digit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Inc/</a:t>
            </a:r>
            <a:r>
              <a:rPr lang="en-US" dirty="0" err="1"/>
              <a:t>dec</a:t>
            </a:r>
            <a:r>
              <a:rPr lang="en-US" dirty="0"/>
              <a:t> digit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58052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value</a:t>
            </a:r>
          </a:p>
        </p:txBody>
      </p:sp>
      <p:cxnSp>
        <p:nvCxnSpPr>
          <p:cNvPr id="13" name="Elbow Connector 14"/>
          <p:cNvCxnSpPr>
            <a:stCxn id="8" idx="2"/>
          </p:cNvCxnSpPr>
          <p:nvPr/>
        </p:nvCxnSpPr>
        <p:spPr>
          <a:xfrm rot="16200000" flipH="1">
            <a:off x="3733910" y="3022957"/>
            <a:ext cx="1297887" cy="1242394"/>
          </a:xfrm>
          <a:prstGeom prst="bentConnector3">
            <a:avLst>
              <a:gd name="adj1" fmla="val 9990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4"/>
          <p:cNvCxnSpPr>
            <a:stCxn id="6" idx="2"/>
          </p:cNvCxnSpPr>
          <p:nvPr/>
        </p:nvCxnSpPr>
        <p:spPr>
          <a:xfrm rot="16200000" flipH="1">
            <a:off x="4985175" y="3266112"/>
            <a:ext cx="793831" cy="25202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4"/>
          <p:cNvCxnSpPr>
            <a:stCxn id="7" idx="2"/>
          </p:cNvCxnSpPr>
          <p:nvPr/>
        </p:nvCxnSpPr>
        <p:spPr>
          <a:xfrm rot="5400000">
            <a:off x="5849272" y="3086091"/>
            <a:ext cx="793829" cy="61206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4"/>
          <p:cNvCxnSpPr>
            <a:stCxn id="9" idx="0"/>
          </p:cNvCxnSpPr>
          <p:nvPr/>
        </p:nvCxnSpPr>
        <p:spPr>
          <a:xfrm rot="16200000" flipV="1">
            <a:off x="5274078" y="4887162"/>
            <a:ext cx="1080120" cy="900100"/>
          </a:xfrm>
          <a:prstGeom prst="bentConnector3">
            <a:avLst>
              <a:gd name="adj1" fmla="val 7469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4"/>
          <p:cNvCxnSpPr>
            <a:stCxn id="11" idx="0"/>
          </p:cNvCxnSpPr>
          <p:nvPr/>
        </p:nvCxnSpPr>
        <p:spPr>
          <a:xfrm rot="16200000" flipV="1">
            <a:off x="4572000" y="5373216"/>
            <a:ext cx="432048" cy="43204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4"/>
          <p:cNvCxnSpPr>
            <a:stCxn id="10" idx="0"/>
          </p:cNvCxnSpPr>
          <p:nvPr/>
        </p:nvCxnSpPr>
        <p:spPr>
          <a:xfrm rot="5400000" flipH="1" flipV="1">
            <a:off x="3743908" y="5481228"/>
            <a:ext cx="504056" cy="1440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4"/>
          <p:cNvCxnSpPr>
            <a:stCxn id="12" idx="0"/>
          </p:cNvCxnSpPr>
          <p:nvPr/>
        </p:nvCxnSpPr>
        <p:spPr>
          <a:xfrm rot="5400000" flipH="1" flipV="1">
            <a:off x="2951820" y="5265204"/>
            <a:ext cx="576064" cy="50405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272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Equipment: O-scope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56184"/>
            <a:ext cx="73817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160" y="864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50149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</a:t>
            </a:r>
          </a:p>
          <a:p>
            <a:r>
              <a:rPr lang="en-US" dirty="0"/>
              <a:t>scale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9268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00985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buttons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501491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position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49685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</a:p>
          <a:p>
            <a:r>
              <a:rPr lang="en-US" dirty="0"/>
              <a:t>scale 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0272" y="49685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</a:p>
          <a:p>
            <a:r>
              <a:rPr lang="en-US" dirty="0"/>
              <a:t>position</a:t>
            </a:r>
          </a:p>
        </p:txBody>
      </p:sp>
      <p:cxnSp>
        <p:nvCxnSpPr>
          <p:cNvPr id="15" name="Elbow Connector 14"/>
          <p:cNvCxnSpPr>
            <a:stCxn id="10" idx="3"/>
          </p:cNvCxnSpPr>
          <p:nvPr/>
        </p:nvCxnSpPr>
        <p:spPr>
          <a:xfrm>
            <a:off x="3851920" y="1333019"/>
            <a:ext cx="360040" cy="1115253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4"/>
          <p:cNvCxnSpPr>
            <a:stCxn id="8" idx="2"/>
          </p:cNvCxnSpPr>
          <p:nvPr/>
        </p:nvCxnSpPr>
        <p:spPr>
          <a:xfrm rot="16200000" flipH="1">
            <a:off x="4792670" y="1507522"/>
            <a:ext cx="494764" cy="7200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4"/>
          <p:cNvCxnSpPr>
            <a:stCxn id="7" idx="2"/>
          </p:cNvCxnSpPr>
          <p:nvPr/>
        </p:nvCxnSpPr>
        <p:spPr>
          <a:xfrm rot="5400000">
            <a:off x="6304838" y="1444806"/>
            <a:ext cx="566772" cy="1440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4"/>
          <p:cNvCxnSpPr>
            <a:stCxn id="11" idx="0"/>
          </p:cNvCxnSpPr>
          <p:nvPr/>
        </p:nvCxnSpPr>
        <p:spPr>
          <a:xfrm rot="5400000" flipH="1" flipV="1">
            <a:off x="3090657" y="3389556"/>
            <a:ext cx="2278613" cy="972110"/>
          </a:xfrm>
          <a:prstGeom prst="bentConnector3">
            <a:avLst>
              <a:gd name="adj1" fmla="val 8605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4"/>
          <p:cNvCxnSpPr>
            <a:stCxn id="9" idx="0"/>
          </p:cNvCxnSpPr>
          <p:nvPr/>
        </p:nvCxnSpPr>
        <p:spPr>
          <a:xfrm rot="16200000" flipV="1">
            <a:off x="4278788" y="4253653"/>
            <a:ext cx="1270501" cy="252028"/>
          </a:xfrm>
          <a:prstGeom prst="bentConnector3">
            <a:avLst>
              <a:gd name="adj1" fmla="val 10006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4"/>
          <p:cNvCxnSpPr>
            <a:stCxn id="12" idx="0"/>
          </p:cNvCxnSpPr>
          <p:nvPr/>
        </p:nvCxnSpPr>
        <p:spPr>
          <a:xfrm rot="16200000" flipV="1">
            <a:off x="5778134" y="4266474"/>
            <a:ext cx="1224136" cy="180020"/>
          </a:xfrm>
          <a:prstGeom prst="bentConnector3">
            <a:avLst>
              <a:gd name="adj1" fmla="val 9979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14"/>
          <p:cNvCxnSpPr>
            <a:stCxn id="13" idx="0"/>
          </p:cNvCxnSpPr>
          <p:nvPr/>
        </p:nvCxnSpPr>
        <p:spPr>
          <a:xfrm rot="16200000" flipV="1">
            <a:off x="5922150" y="3042338"/>
            <a:ext cx="2304256" cy="1548172"/>
          </a:xfrm>
          <a:prstGeom prst="bentConnector3">
            <a:avLst>
              <a:gd name="adj1" fmla="val 10003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5879013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Autoset</a:t>
            </a:r>
            <a:r>
              <a:rPr lang="en-GB" b="1" dirty="0"/>
              <a:t> function will be your “best friend”. It obtains a stable waveform display for you. It also automatically adjusts the vertical and horizontal 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Equipment: Multimeter (DMM)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2249424"/>
            <a:ext cx="4392488" cy="4325112"/>
          </a:xfrm>
        </p:spPr>
        <p:txBody>
          <a:bodyPr>
            <a:normAutofit/>
          </a:bodyPr>
          <a:lstStyle/>
          <a:p>
            <a:r>
              <a:rPr lang="en-US" dirty="0"/>
              <a:t>Dial</a:t>
            </a:r>
          </a:p>
          <a:p>
            <a:pPr lvl="1"/>
            <a:r>
              <a:rPr lang="en-US" dirty="0"/>
              <a:t>Decides whether you’re reading voltage, current, or resistance.</a:t>
            </a:r>
          </a:p>
          <a:p>
            <a:pPr lvl="1"/>
            <a:r>
              <a:rPr lang="en-US" dirty="0"/>
              <a:t>Also sets your max. limit.</a:t>
            </a:r>
          </a:p>
          <a:p>
            <a:r>
              <a:rPr lang="en-US" dirty="0"/>
              <a:t>Ports</a:t>
            </a:r>
          </a:p>
          <a:p>
            <a:pPr lvl="1"/>
            <a:r>
              <a:rPr lang="en-US" dirty="0"/>
              <a:t>COM (black) is common ground</a:t>
            </a:r>
          </a:p>
          <a:p>
            <a:pPr lvl="1"/>
            <a:r>
              <a:rPr lang="en-US" dirty="0"/>
              <a:t>Red ports for measuring volt./cur./res.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99894"/>
            <a:ext cx="2160240" cy="442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66688"/>
            <a:ext cx="2160240" cy="39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Equipment: Cables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2109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3671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477" y="3429000"/>
            <a:ext cx="3205715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22768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Banana jack – Alligator clips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234888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Multimeter leads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0596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BNC – Alligator clips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013176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DC </a:t>
            </a:r>
            <a:r>
              <a:rPr lang="en-US" sz="1600" u="sng" dirty="0"/>
              <a:t>Power Supply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47251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Circuit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61653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Circuit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569434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</a:t>
            </a:r>
            <a:r>
              <a:rPr lang="en-US" sz="1600" u="sng" dirty="0"/>
              <a:t>Function </a:t>
            </a:r>
          </a:p>
          <a:p>
            <a:r>
              <a:rPr lang="en-US" sz="1600" u="sng" dirty="0"/>
              <a:t>Generator </a:t>
            </a:r>
          </a:p>
          <a:p>
            <a:r>
              <a:rPr lang="en-US" sz="1600" dirty="0"/>
              <a:t>OR </a:t>
            </a:r>
            <a:r>
              <a:rPr lang="en-US" sz="1600" u="sng" dirty="0"/>
              <a:t>O-scope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47251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</a:t>
            </a:r>
            <a:r>
              <a:rPr lang="en-US" sz="1600" u="sng" dirty="0"/>
              <a:t>DMM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328" y="537321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estineyong.com/wp-content/uploads/2009/03/c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80113" y="2492895"/>
            <a:ext cx="1512169" cy="15121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Equipment: Electronic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050904" cy="4325112"/>
          </a:xfrm>
        </p:spPr>
        <p:txBody>
          <a:bodyPr/>
          <a:lstStyle/>
          <a:p>
            <a:r>
              <a:rPr lang="en-GB" dirty="0"/>
              <a:t>Resistors</a:t>
            </a:r>
          </a:p>
          <a:p>
            <a:r>
              <a:rPr lang="en-GB" dirty="0"/>
              <a:t>Breadboards  </a:t>
            </a:r>
          </a:p>
          <a:p>
            <a:r>
              <a:rPr lang="en-GB" dirty="0"/>
              <a:t>Breadboard wires</a:t>
            </a:r>
          </a:p>
          <a:p>
            <a:r>
              <a:rPr lang="en-GB" dirty="0"/>
              <a:t>LEDs</a:t>
            </a:r>
          </a:p>
          <a:p>
            <a:r>
              <a:rPr lang="en-GB" dirty="0"/>
              <a:t>7-segment displays</a:t>
            </a:r>
          </a:p>
          <a:p>
            <a:r>
              <a:rPr lang="en-GB" dirty="0"/>
              <a:t>Chips (ICs)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http://www.circuitstoday.com/wp-content/uploads/2010/02/Resistor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g;base64,/9j/4AAQSkZJRgABAQAAAQABAAD/2wCEAAkGBg8QDw8QEA8PDw8PDw8PDw8PDw8PDw8PFBAVFBQQFBQXHCYeFxkjGRQUHy8gIycpLCwsFR4xNTAqNSYrLCkBCQoKDgwOFw8PFSkcHB8sLywsLCwsLCksLCwpLCwsKSksKSksLCwsLCkpLCwpKSwpLCwpKSwpKSkpKSwpLCwsKf/AABEIAMIBBAMBIgACEQEDEQH/xAAcAAEBAAIDAQEAAAAAAAAAAAABAAUGAgMEBwj/xAA7EAACAgECBAQEBAUDAgcAAAABAgADEQQhBQYSMRMiQVFhcYGRBzKhsRRDUsHhI0LRo/A0U2JjcoKS/8QAFgEBAQEAAAAAAAAAAAAAAAAAAAEC/8QAGhEBAQEBAQEBAAAAAAAAAAAAAAERMSFRAv/aAAwDAQACEQMRAD8A+0COJxE5QKMIwKMIwGUpQERhGAylKBSlKBSlGBQjKASjCBQjKAYhGEAlKUAhGUAgRGEDjCcpxMAlKUDkIwERAZSlAYwjAowjAYwjAZSlApRlApSlApSlAoRlAJSlAIRhAoSlAJShAoRhADOJnIwgcYRlA5RhGBRhGAxhGBTlOM86ar/UdTsAAQYHqjAGdV2trQZZwPrA7p56bcdZJ2BnVpeMU29QR1YrnOCJ5Kter1WMP6+mTRmVORn3jPGmoIsSv0KZM9asD2lDKUYBKMIFKUoBKMIBCMoBCMIBCMoAYRMIHEwM5TiYBKWZQOUYRgMoCMBjCUBmrc1cX/hmz0k+IpXI9DNpmpc9aIWImTjziSjTuK/iLqvBUoQh6jX79sjP6TRuK836hziy2xs+gJA/SZri2mWp2TcomoQ7jbzHt+sxHE9EbLrmVBhNzjYBcCYkFwbmK6gl6mI6hggnYzd+Cc2AaWoFwbbb16l+bT5yBidmk1Hh2JZjJRgw+k1YP0XpNWr6jAO61Ake2Z2aLUiumyw74dj+s+bck8zPbqdXe+FC0qFXPfAO83PhXElv4clg/mOP1aTRtVbZAPuAZymNv1DC/T1qcKysWHuANpkFsBJAIJHceomhyhGEopSlAoRgYFCMDAIRhAIRMIFCMDA4mETAwCUpQGMIwGMJQHMswzKBxd8TTOcUutHSm2DnPxm5OJj9dpeoESUfJmuY1apLenxSB05+HaY7XaV62vVhtbplsQg9+nv/AGmy808uIoZsnr9MTE6cpq70RwyMumetvf0/4mRrGp0YSup8kmwE/AAHE8hEyVpAr0qEkql9tILbFgLNs/QTr4zUFvsUKqANsq/lAllHkq1Dp1dLMvUOk4OMibrw7mtE03DdLUx8QaisOv8A6d+8+f6jWohwc5+AzPXw7XYZLUwSjBhn3Bks0fomrXJZrlrBy9VGWHt1Hb9p3cG3v1jf+6qj6IJ8x5B49ZqOK6jU24UfwygKDt5czc+SOa9PdTdbZbXUzaiwsrsFx5sDv8AI330bjKYW/nPh6fm1dP0fq/aed+fdCBkO7g9ilTkH5EzWwbFKafqvxM0yKWFVzAb/AMtf3aYhvxjrJC16VskgAvYoG/vgRo+jwnzXU/ibqsZFFK5OMEu5HfOcfIzH3fiPrmZlFtCEdsJ32yNyY0fWcwM+NajnjWHvrGAJ2CCsHAxnsPUftPJZzJc3fU3vkkjDvuPbb12jR9ta1R3YD5kTqXXVFgosQseyhgT9p+e+J6u0tnxLSrdupn/uZ5uHcSsouruRiHrYMDn7g/AxbR+kzCY/gPGU1enrvQ7ONx6qw/Mp+RmQiXQQjAygMImcTAoRhAYiEYDmUIwGUpQOJnW6ztxNL/EznKzh1NPhBTZe7r1HfoVVBLAdidx3ktwe3mXWaXTp13so/pU7sx9gvcz5HxfjviXF6gahuARsxHxxMXqOKvqHNj2Na5/MzElv8QpoZzhRk9vhn2z2zIOLr1YzvhuoZJ2Yes9nEPEtbximOr2BwcDvOzTaasowbPiEbZzlT8F/3evb/M9uHBwctuhyoOQvbq6QOk/DeBrdmkVjkjecxWiDuFHxOJmdRplszj82wOMiwt0+bOdgARnJ7TU+M8p6kMSjm4Y6sFvP0+/T3x9BKPVZxYAWLRYfE6DkoSPKdiMzs4dxiq7ygkOBkqRj54M1zR1+E/mIBx0FT7HY5mX4JVWHsHQBYmAT7qfX9P1gZvP+ZmTzAoK9NXSB0g+bqyo+BHtMC+oVRuygfFgJ0NxWgd7U+jA/tAz2p4wHqNYTpLuXdtt9+w/T7TGdUxzcf04/mZ+St/xOh+Zah2Vz8cAf3gbVpnrKAt1F8+YdTeYk+w/72nNlrH5a8+qHB8zDcjf02ImpVc5NX1dFZHUPV+xB2PacLOdrz2SpfoSSc5z99/rGDb6tQOkFE2DOAxwCvrnHfGGwY26hznBAx09IB6iuwbq+J/zNFfmvU+jrWM5wiBRn3nkbjd5/nP2xscbe20YPoNxZlcFgFPSUyoCkEZGCftMRZYq9yB8yJqB1Fr75tYD185Ans4Vy5rtWGbTaS+8KQGautmAPsTA+sfhZzglOqGkawGvVMAgBB6bsbH69vtPtM/L3JvLusq4xo6noau6u+q1kYgFUHmLf/kGfp/Mk7YEwlAzQDAxMIBKGYwKM45iIHKUIwGUIwKfPfxg5cOpo01iHD1WlNzhemwdz9VH3n0GePi1QapgQCBg4O4k/XB+WtfodRpn6bq2rOcK4yUb5N2mS4VzO9eA4DLjGQFDY7jJxvg+hyPhPovMHIVmsvBqs6NPp/D66SzYy/UWZRuOwA7dj9JonOvKVWiw62NV1NgU2Kzg+5V1HYfGSfr6MrTr6dQABuxLBdgOnq38vmJ6hj3A9/ac/DsAzvagLdaHZ+grnJY7kHHqAT6bTQha9bDOUJAIPowxkEejDtM5w7mYgdFmentlTgjPfBwcZ9djnsZcGeptS31COMAsAFcA5A7EdWB7YA22aFdJr7DqyGOAQbSwxkHGQQM/l277j0lp7aLSMdHSwGK1Rsq7bEqV/N6Hb2/2DadGp1RXKhxZkOpY9TlVOAVD7Bu2e2Ae0gtVRpyRYRX1q5DBkJsJwMr0n0ye5wNjgDtNT47wp3bxKlGDkFFODj0x7iZ9mJJY5JJySckkn3nEbwNY4fyXxLUKHp0OqtQ5wyUuVODg74x3BnXw3ljVX6v8AglQJqep1NdrrUVZASysW7EdJ+03aji+orToS+5a858NbLFQn12Bnl0PDdO2tGqtJX/UV/Cx1VtsAepyc+53k2jFcb/DjVaOhr7rtEQpUGqrUpbccnGQq+g9Z3cp8kabW0+LbxEac9ZTwU0t19u2N/Ltg5959R5m0+mOhYeGgrtKJlAq9SnfysPlOHIdGnqotShQg8TqIZiSSVG5J39JNudV8n4ty3RpeI06Zm1Numd6f9Tw1ovetyAxVGJwc9QGTvibzxf8ADrh6aa80aPWCxKnZLdTq6xhgM5NaDzdu209PGuKUNrWcpXZ0MiiwqrEBcflPzz2mc5k4/Wmn8r9RvANWAd1yMtmMuz0aT+F/A1srvN3DtLcy2L0WaxLiQpX8oQEAjbv8Y85cqXnXUWaanT1hRWXGnrSmlSr5B6GJ6jjv74mycq8eDG1H6ixXxAR2CoN/3mI13Hzbc1gyqkjCk9gO0SdG68W0F12luqs1TEPWUNaJVTVuNgQijbOJguT+RTpKrUtve3rZX6aLLK07Y3Gdzt3nbxPjrmukYC+Ki2Njv32GZk+X9f1EA9sZb44Ix+5jJgz3LXJWno1H8aufEao1hTuqgndsnfJxNrzPJo7B0jHbG09GZuTEc8yzOOZShgYSzAsyhKBATlmcYiAxnGOYDLM45lmAlp033DBz7GLmYfi+oIBxJR4dLxFErcn8zWOHPuEYqv2UCapzvp9NfZQtyi1UrZhvurF0P6gdj6GePiHE2JcDOC7n7sZjOZLz/E2YPcUn/opM/Bk/xH4elWidlqS7PTXWrqWast6qQQcAA7fCfONPytqrNKuopRbM5LUI/Vaqjs3T3IPtuZvvNfHTZptIjLix1XUMwx0nAevHzzvMslinhK3YHXVpWZXGxV0Ugbj4iOD45TqnrJG6MD5kYevxUzM6DitTMviAqM+YKwXPyYggfUTIcq8kC+jUWahnsHiFVNb+as4DGzB3Oertn09fTXeM8MGm1DUret+AGBCvW2CM9JB2J+RP741o33h4o2NKVXbklrK2svUEf+QW6Wx/Uh7ek46/RLfZYa3rLKiOXwqKdyCnSoAQjbvk/ET5/o+KMmOltgfynOAfh7TNV8a8b87t1bbOxOT8CZcR6WXBIONjg4YEfcbGBhMPx+y3yCs7HIZVPmz6SKzD3sF6SxC5yFycZ98dszMcn25fUN/TpLv7TRtG1iqKzmy1jkJnPSCB+Y+gn0HkngWo8KxmwwsD1MRsBnGQB6gSUa31GZ3mIHw9Eo36dKpPzJzNhPIQPrj6TJ1co9QUWeYqoUHGPKOwkGlcsEq2oY9xp7APmcCY8aVx6GfTdPyZWpyAfYjOxE968r1nug+0o0bV0tYaukZCU1pt7gbzI8CR1ZlwckD09AczdNPwBFGAoA+Anrq4So9JMHZwosFGZlRPNTRiegTUHKUpSigZGEClKUCjDMswGUpQLMJSgcWni1el6hPdOLLA03ifL4IOAPtNK4xwW82OxA9ACPYKFH7T7BbQDMVruEqwO0zg+QcwIcaUf0aVVPz8R4fxtlfC2RW8turapxscp4IYgZ7bgHabfxnlBWYt5u2MZ2A+H3mrcZ0nh0LR6/xDW/Tw+mQZL8N+IDpup6gr+Itoz2KYCnf4bfeYblvh1Wp4xdYch86h6yMEKRYACAR/TkTo4RX008QOD/4MqP8A7WoJ1co61qddSwHV1t4JHby2eXI+IyD9JRy/E/h1OmNROnQX2sx8WpmRXQAZPRgjqyR6/f01riHAdVp60tspfwnUMHABAyM9LgZ6T8JuHO/Fq7tZUE8y6cLWQ6/zFtYtse42E3TmvTtTRbqNOVRkVzYhClLMqcAg7Z6sbkH1ibB8a0GubBHVlQMjO+PkZ21B7sivZdx4p7Z9l9/n6THcN0bPb0W9Q3LMD/uxvj7z6RyvwapmVrh/prjFSnHV/wDLHYfAfpLR5OVOS3sNQCstb2+GdQwLeYjLAZ/MfL9Nu0+08N5fq09SVVg9KDu27Ek5JJ9yTMRTxLrt0qVoi1Uv1EAYAUKQFUDYd5tosBkkHlGkHtOQ049p6JTQ6RSJyFQnZHEDgEj0TlGBxxERlAJSlAoEyhApQlAZQjAcyhGBShGBQiYQAidbJO3ECIHiv0gPpMFxLgSvnKg/SbSVnVZVmSwfKuM8BsrS5a0z4qqpAIGwcN/aa7wjhTprNMWXpAvrJ+jA/wBp9o1XDw3pNd4ny/ndfKw3BA7H3mR8e16dVtrf1WWN93J/vNq5j47d/AaWlsM2ooSyyw/nwpGM++Ya3lB07t1fTE8vHq+o0KO1Wmqr+ozn+0o16lNwfUevrM5w+9xjBM6NNw8nsJtXBuXycEiBkuXWcsCZ9B0jnAmD4XwoKBtM9QmBLB3xEBGUIlKUClKUClmUoFCUIEYRgYFCUoFGAkIHKUJZgMoZjApSlApSjAIETlCBwZJ0W6cGerEMQMJq+EK2dpr+p5QqLEhACfabyUnW1AmcGl6XlhFPabDo+GBQNpkhpxO1a8Rg66qcTuAiBHE0KUcSgUpSgUpSgWYSMoFCUIFCRlAJSlAoiEoHKUJQGUpQGUIwKMpQKUpQKUZQKGIygGIgSlApYlGASjCBSlCBSlKBGEoQKEYQKEoQKUIwGUJQOQkJSgRlKUBEjKUBjGUAMpSgMoygEjKUCiJSgUpSgQkZSgEJSgBjKUDjIylAJSlAIGUoBKUo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6" descr="http://www.free-photos.biz/images/consumer_products/electronics/three_ic_circuit_ch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725144"/>
            <a:ext cx="2310273" cy="1944216"/>
          </a:xfrm>
          <a:prstGeom prst="rect">
            <a:avLst/>
          </a:prstGeom>
          <a:noFill/>
        </p:spPr>
      </p:pic>
      <p:sp>
        <p:nvSpPr>
          <p:cNvPr id="2058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GwAAAQUBAQAAAAAAAAAAAAAAAAEDBAUGBwL/xABEEAABAwMCAgYGBggDCQAAAAABAAIDBAUREiEGMRNBUXGBkQcUIjJhoUJSgrGywRUjM2Jy0eHwQ5LCFiY2RFOToqPx/8QAGgEBAQADAQEAAAAAAAAAAAAAAAECAwQFBv/EACkRAAICAgECBQQDAQAAAAAAAAABAgMEERIhMQUTQWGBMlFxkRQiobH/2gAMAwEAAhEDEQA/AO4oQhACEJCcIBUiOaEAJDuq+9Xmls1L09WT7R0sjYMue7sAWf8A9uGwTMFytlRSwyHDZNQd8gsXOK7nRXiXWx5QjtGkudyo7XTGorpxFGO3mT2AdaraDi201tU2mjlkjld7omjLNXdlY30gXQG9W+eKYPgETZY8btOSd/kofGErHU1HWMcMF2A7v3/JaJ3NN69D1cfwuudcHNvct/HwdcBSqt4dq/XbNR1GrUXxjJ7SNlZLoT2tniTjwk4v0BISlTFbUNpaWaofu2NhefAKkSbekPZCM55LlsdXcL/DUXGquVTTxte7ooad5a0Bv3qz9H3EdXWVb7bXTOnw0uhlePa26iVpV6ckvuelb4VbXVKe0+PdHQEJELceYekJMoygFQhCAEIQgBCEIAKhXK5Ultg6atqGQs5AuPM/DtUw8lynj6uqYeJw4kaYGt6JrhkbjcrXbZ5cdnbgYf8ALt8veumzf2viK13SQx0dW18n1HAtPkVbrjV3q2ClpL9Q4jexwbLo+i7/AOrqXDt1ivNnpq6I56RvtDscOYWNdjk9M2Z2CsdKcez6fhmL9KFQILlas5wDnHVnKreOJtFBTOxnMg+5SPS3qfcKFjPf6I4I6iXKPxVCZLTRhznP0PG7sDqWm3T5ntYO1DH+f+mcuTjU2y1BvPRKz4gB+f8AUr+ro2VfCUep4PR4eANiB8fmsnVSSU+iHGWR7s6jvjP3Kb+lZo6WWjLpmadtLQ3S8Y6+sLnU9b9z07KekVF9U9/Gzp3o0qxPw6yLIzC/TjPLbP8ANa5c09FnrFPcLhTuY4wPjZIHacNB6t+vId8l0ocl30vcEfH+JQUMqfHs+v7FWd49rPUuFa6Rp9pzQ0b9q0RXNPSndjIW2cM0xEtdJLq687gD4DfxWVj1FsxwKnbkRS9Ov6KN1TLbeD6aI6RJKzW7fGAT/VTPRV+uvUkr+bIj89lW3O5QzUkEMTRLDE0MBxg4G3X1q64DqGG5S6NnGMHHwzhcSadkfY+mvhOOFY33kdSCE3GctGV7XoHxpGuNxpbdSuqa2dkMTebnf3uqCj48sVVUNhFRJEXnDHzRFrXeP81jfSPc5LpxPSWWmDnRxuDXEcs83f38FR8X3WFlZBb2YAhYAcDrK57LJLbXoe1ieH02RirG1KX+Hd2uDhkFeln+CJZpeGaB9QSX9HgE8yAcD5LQLdF8kmeRbDy5yh9noEJELIwFQhCAQrn/AKUbWaingqocCQHQ78l0A8iqTiinNTaamNrNbtBLW9pHJa7Y8oM7MC505EZI5VYKGSI1dpuEkToKpmRpJIa/4f31Kx4E4hj4WuNbarw8w0rnBzHEEhjthnbqIxv8FQetmcvnaJNMBbrLfe54Lh5qTBSuvdbO6mMnTMb0kQnk97HMHw3+S4a5yWl6n1WRjVShLm/6vv7MvfSF+ka29iFkNQYg5vqzmM2dtsQ4fEnsWRkq6wsbT1TJCek9p7pXE6ezBGy6xFOy32Gi1zGaOljZ0smMkhuMnH99S5rUPlZM4OjIGOsbYx2rbbDb2jhw8xQjwcfp7FdRh0jnGpb0rej0DpN8ZOdldXGKGn9TfDCA2eljkA35gaXfNvzVhZLBPWtEj2YjOCB8Fq4uGoqiCnilY3NO0saTzIJLsHzKQq6GGR4guScWLwTC6OCCXUCHU4BAOcEOcPuwtkFUWikFKX04ADY8Fm3URn78q3AwF1xWkfP3T5y2KeSw/HVgo5mzV7ZJYp+jc94aQWv0tOMg8jsBkLcFUfElM2ejdG4ZdLiJo1YySR+QJ8EktrRlj2yqsUovRxWlpJpJY6emkkOqTUIzgZO+T5ZWw9HdD0BmqHkF0xAGDnYf1SQ2Calr56hrSBHTylu30i3SPm4K/wCELXLSQMY9uAFzQp09nsZXiLsrcUbKH3Aq3iS+0lhoXVFZJpLgRE0AkvdjYABWkezQOxc59LNFVy9DVMk1UgZ0boxjVG7OdQ7QeR7guicnGLaPMwaYX5EYTekyn4ba6WWovtePZcCY3kZJGdys3NC26XN80kbR0kpc3fPs52+SajlqaO1BslXNJTyuc1rRnJAxk6SccyPIqRw3J0twY1oOCcDIwVwSb6RR9jHhFzsl+F7aO28NOzaadgZpEbQ0AdgCtlU8Nt00DQe1Wy9CP0o+Gt1zegQhCyNYqEIQAmaiISRlvankiA5JxjaW26aWppA+KSZ2H6Nxgn2hp5bjKiWJ5FxgkgAAZJlrgNiPD4Lql2tUFwhLJWA/FZWy2SOhvFbSPxq1+sQfFjveHg7V5haXWt7R6cM6TjxkyRBBHXcN1xZG6JpZMx0RO8ZbkFufgQkfa4qrg2OodG0yutgfqx9Loc581ZTxeqPr4dA6GrppJW4/6gbh48RoPg5e7IzpuCqBpG77bG3/ANQC2cUcTtlvex3hmOOSw26Vg2fSRO357sBVgxumpc3qLQ4d+T/JQODXa+ErK4ddBB+BqsKg6Kmnd2uLfMf0VSNbk2NPd0V1hbyEsTm+LSCPk53kp6r7mTHLRTjHsVDQc9QeCz73BT28lTEVV1XiS6UcJ3DGSSkeAaPxuViq2H9Ze6p+MiGGOLucS5zvloQBUU0bpo26R7Ryduof10qVFExoAAxheD7VWf3Wbd5P9FIHMqaK2xcbKi4mtYuVK5haTttur1VXE9S+ls05iIE8uIYc/XedIPhnPgjW0ZQk4yTRyDiigfQV4pGlrm07BGA0bdpPfqc7+wvfBlGx9fqdETJ1ErpNDwvSzt6apj1F3LVucK5pLLQUZDoKdjT24Wry9vZ2yzpqvy9j9ui6GljbjBwpaQDZKtx54IQkQCoQhACEIQCEKg4kjdRinvELRqoXZlxzdA7AkHhgO+ytAmqiNssT2SNDmuBBaeRB6kBAucPrVucad41gdJG8HY7Hs6iCR4qLwoQ/hO1txjFIxuPgBj8k1w1I6OnqrLO4unt7uia53N8LhmNx8PZ72lQuA6kttNJRyE9HJAJ4CezVh7fB2D3PHYhSx4G/4Qs47KONvk0BWF3f0dKJh/hSMce7OPzVZwC7VwjbB9WIs/yuI/JWt2iM1tqo2+86FwHfjb5oQav0bn2ir6P9oyMyMx9ZvtD5gKbBM2eFkrDlsjQ4H4EZTFHI2rt8Eh3ZLE0nPWCAofCzybHTxPOX0+qnf/FG4sP4UBbqstR1msnP+JVP8Q3DB+BTqiZtPBLM/wB2Jhe7uAyodnY6C1UwkBD+jD3/AMR3PzJQDlMdU9Q/mNekeA/mSpYCg2vJpGPcMF+Xkd5ypyAFRXTFdfaOiG7KdpqJB+8ctZ8tZ8leOOASepUlhZ6xWV1xd/zE2GH9xoDW/cT4qMyX3L2NoY0NHIBekIVMQQhCAEiVCAEIQgBIUqEABIeSVIgM1xARabvQXrOmEkUdZ2CN7vYcf4Xkb9jyquyCZ3BturKdhNVRPfIxo+lpke17PtN1Dvx2LWXqiiuNsqaOduYp43Ru7iOff1+CzfAMsclikoQ/MlHVzwv7f2jiD5EeRUBO4BP+7FMDjZ8ukjrb0r9J8RgrQuAI37MLI8DV7sVNDKAGiaUwY5YbIWub4EZx2Fa3mFUCr4cJ/RbYXe9BJJCfsvIHywvFkPRXG8Un1KoTN7pGNP4g5erQTHcLrT8sVAlb3PaD94cm8mDi3c4bV0Xm6N/8pB5KFJPEBJtkkIO9Q5kA+24NPyJXu5yiG11UjeYjcB47BM3R3SXG3U43w987vstIH/k8eS83xx9Vp6cD9vUxtPcDqP4UITqSPo4I2dTWhvkMJ9Nx7NGV7VBXX+qNNQubGR00vsRj947D5kKVbaVtJSRQs91jA0eConP/AEnxMGs3ipMnxHs/iLv+2tQ0YAURX2FQhCpAQhCAEISZQCoQhACEIQAkSpEAj+RXPeH3i0cRVEuwhrK6oppvhIHl8bvEOLfAfBdCfyWEkt36Rpr7A1+l4uMhY76jtETmnwP5qMqHLRTyMgraiAZlp7lUOYOo4ecjxBWxp52VEEc0TsskaHDuWY4FdJVWqsknAD5at73A9RIbkd4dqHgrG0ymmrqi3P8AdOZoe4n2h4HB+0exRA9g9DxO8chU0gd4sdj7npu/noLlZazkG1Zgef3ZGOH4g1erxmG72moGwMz4Hdz27fNoXjjFhdw7VysBLqfRUNx2xva//SVQeo3+scRVJ+jTwxxD+JxLnfIN80t0cJL1baf6rZJT5Bo+9R+FXmpiqa140uqKmR+D1AHSB5NXuL9fxXVOPu01PHGO8kuP3jyUXYMu2+6FGulYKG3z1OMuY32W/WcdmjxJCkqh4lmMstJb4sanuEh+BzhvzJP2Vl2C7j3CVGYaF07/AGnzO948y1u2fE6nfaV+mqaJkELIoxhrGho7gnVEGCEIVICEIQAhCEAIQhACEIQAhCEB5f7pWYsgH6Vv8Tht6613eDEz+S1BVTFbvVa+rqmuJNU5rng8m6RgY8FGUzHDdwNDxjebXI79RPUF8O3J+lpI8Rv5q84jjkgEVypm6paV2stB95v0h5ErO1NBJU3PiWSmwKuCohngJ6nCMEZ+BwR3ErY0k3r1uikmj0ulYC+MnOCRuMhRAg8RzMmsbK6F2WxSRVDSOtocPyKn3apjpbXV1DwCyOFzyD17clT2pkZbXcPV41xhpLGk41wv6vA5Hkn+KIJZrL6nSxucJZI43hp5M1DPyCoHuGKU0llpYXD2gwZ7zufmSmuH/wBdU3SrO/S1j2g/Bnsj7lbwRlsbQBsAvMFHHSsLYGNY1zi4ho6yck+aLsQcLgxpc47AEnuWXtEhufEDqsj2GgyDPUN2xjyDneIVhxLUFtG2jjfolq3aCQdxGN3ny+9euE6UMo3VZaA6pcZB8GcmD/KB5qPq9FXRbL4BKhCyICEIQAkCVCAEIQgBCQJUAIQhACEIQAkI23SoQEKG3U8NVUVEcYbJUEGUj6WBgKS2JrRgDA7E4hAMmnjMolLG9IBjXjfHYvXRhOJEAAAI5oQEBnuJbW+qLZIekdJK0U5xyjYXZc7vxsr2CNsUTGMGGtGAOwL24JQprqBUJOtKq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AutoShape 12" descr="data:image/jpg;base64,/9j/4AAQSkZJRgABAQAAAQABAAD/2wBDAAkGBwgHBgkIBwgKCgkLDRYPDQwMDRsUFRAWIB0iIiAdHx8kKDQsJCYxJx8fLT0tMTU3Ojo6Iys/RD84QzQ5Ojf/2wBDAQoKCg0MDRoPDxo3JR8lNzc3Nzc3Nzc3Nzc3Nzc3Nzc3Nzc3Nzc3Nzc3Nzc3Nzc3Nzc3Nzc3Nzc3Nzc3Nzc3Nzf/wAARCACLALoDASIAAhEBAxEB/8QAGwAAAQUBAQAAAAAAAAAAAAAAAAEDBAUGBwL/xABEEAABAwMCAgYGBggDCQAAAAABAAIDBAUREiEGMRNBUXGBkQcUIjJhoUJSgrGywRUjM2Jy0eHwQ5LCFiY2RFOToqPx/8QAGgEBAQADAQEAAAAAAAAAAAAAAAECAwQFBv/EACkRAAICAgECBQQDAQAAAAAAAAABAgMEERIhMQUTQWGBMlFxkRQiobH/2gAMAwEAAhEDEQA/AO4oQhACEJCcIBUiOaEAJDuq+9Xmls1L09WT7R0sjYMue7sAWf8A9uGwTMFytlRSwyHDZNQd8gsXOK7nRXiXWx5QjtGkudyo7XTGorpxFGO3mT2AdaraDi201tU2mjlkjld7omjLNXdlY30gXQG9W+eKYPgETZY8btOSd/kofGErHU1HWMcMF2A7v3/JaJ3NN69D1cfwuudcHNvct/HwdcBSqt4dq/XbNR1GrUXxjJ7SNlZLoT2tniTjwk4v0BISlTFbUNpaWaofu2NhefAKkSbekPZCM55LlsdXcL/DUXGquVTTxte7ooad5a0Bv3qz9H3EdXWVb7bXTOnw0uhlePa26iVpV6ckvuelb4VbXVKe0+PdHQEJELceYekJMoygFQhCAEIQgBCEIAKhXK5Ultg6atqGQs5AuPM/DtUw8lynj6uqYeJw4kaYGt6JrhkbjcrXbZ5cdnbgYf8ALt8veumzf2viK13SQx0dW18n1HAtPkVbrjV3q2ClpL9Q4jexwbLo+i7/AOrqXDt1ivNnpq6I56RvtDscOYWNdjk9M2Z2CsdKcez6fhmL9KFQILlas5wDnHVnKreOJtFBTOxnMg+5SPS3qfcKFjPf6I4I6iXKPxVCZLTRhznP0PG7sDqWm3T5ntYO1DH+f+mcuTjU2y1BvPRKz4gB+f8AUr+ro2VfCUep4PR4eANiB8fmsnVSSU+iHGWR7s6jvjP3Kb+lZo6WWjLpmadtLQ3S8Y6+sLnU9b9z07KekVF9U9/Gzp3o0qxPw6yLIzC/TjPLbP8ANa5c09FnrFPcLhTuY4wPjZIHacNB6t+vId8l0ocl30vcEfH+JQUMqfHs+v7FWd49rPUuFa6Rp9pzQ0b9q0RXNPSndjIW2cM0xEtdJLq687gD4DfxWVj1FsxwKnbkRS9Ov6KN1TLbeD6aI6RJKzW7fGAT/VTPRV+uvUkr+bIj89lW3O5QzUkEMTRLDE0MBxg4G3X1q64DqGG5S6NnGMHHwzhcSadkfY+mvhOOFY33kdSCE3GctGV7XoHxpGuNxpbdSuqa2dkMTebnf3uqCj48sVVUNhFRJEXnDHzRFrXeP81jfSPc5LpxPSWWmDnRxuDXEcs83f38FR8X3WFlZBb2YAhYAcDrK57LJLbXoe1ieH02RirG1KX+Hd2uDhkFeln+CJZpeGaB9QSX9HgE8yAcD5LQLdF8kmeRbDy5yh9noEJELIwFQhCAQrn/AKUbWaingqocCQHQ78l0A8iqTiinNTaamNrNbtBLW9pHJa7Y8oM7MC505EZI5VYKGSI1dpuEkToKpmRpJIa/4f31Kx4E4hj4WuNbarw8w0rnBzHEEhjthnbqIxv8FQetmcvnaJNMBbrLfe54Lh5qTBSuvdbO6mMnTMb0kQnk97HMHw3+S4a5yWl6n1WRjVShLm/6vv7MvfSF+ka29iFkNQYg5vqzmM2dtsQ4fEnsWRkq6wsbT1TJCek9p7pXE6ezBGy6xFOy32Gi1zGaOljZ0smMkhuMnH99S5rUPlZM4OjIGOsbYx2rbbDb2jhw8xQjwcfp7FdRh0jnGpb0rej0DpN8ZOdldXGKGn9TfDCA2eljkA35gaXfNvzVhZLBPWtEj2YjOCB8Fq4uGoqiCnilY3NO0saTzIJLsHzKQq6GGR4guScWLwTC6OCCXUCHU4BAOcEOcPuwtkFUWikFKX04ADY8Fm3URn78q3AwF1xWkfP3T5y2KeSw/HVgo5mzV7ZJYp+jc94aQWv0tOMg8jsBkLcFUfElM2ejdG4ZdLiJo1YySR+QJ8EktrRlj2yqsUovRxWlpJpJY6emkkOqTUIzgZO+T5ZWw9HdD0BmqHkF0xAGDnYf1SQ2Calr56hrSBHTylu30i3SPm4K/wCELXLSQMY9uAFzQp09nsZXiLsrcUbKH3Aq3iS+0lhoXVFZJpLgRE0AkvdjYABWkezQOxc59LNFVy9DVMk1UgZ0boxjVG7OdQ7QeR7guicnGLaPMwaYX5EYTekyn4ba6WWovtePZcCY3kZJGdys3NC26XN80kbR0kpc3fPs52+SajlqaO1BslXNJTyuc1rRnJAxk6SccyPIqRw3J0twY1oOCcDIwVwSb6RR9jHhFzsl+F7aO28NOzaadgZpEbQ0AdgCtlU8Nt00DQe1Wy9CP0o+Gt1zegQhCyNYqEIQAmaiISRlvankiA5JxjaW26aWppA+KSZ2H6Nxgn2hp5bjKiWJ5FxgkgAAZJlrgNiPD4Lql2tUFwhLJWA/FZWy2SOhvFbSPxq1+sQfFjveHg7V5haXWt7R6cM6TjxkyRBBHXcN1xZG6JpZMx0RO8ZbkFufgQkfa4qrg2OodG0yutgfqx9Loc581ZTxeqPr4dA6GrppJW4/6gbh48RoPg5e7IzpuCqBpG77bG3/ANQC2cUcTtlvex3hmOOSw26Vg2fSRO357sBVgxumpc3qLQ4d+T/JQODXa+ErK4ddBB+BqsKg6Kmnd2uLfMf0VSNbk2NPd0V1hbyEsTm+LSCPk53kp6r7mTHLRTjHsVDQc9QeCz73BT28lTEVV1XiS6UcJ3DGSSkeAaPxuViq2H9Ze6p+MiGGOLucS5zvloQBUU0bpo26R7Ryduof10qVFExoAAxheD7VWf3Wbd5P9FIHMqaK2xcbKi4mtYuVK5haTttur1VXE9S+ls05iIE8uIYc/XedIPhnPgjW0ZQk4yTRyDiigfQV4pGlrm07BGA0bdpPfqc7+wvfBlGx9fqdETJ1ErpNDwvSzt6apj1F3LVucK5pLLQUZDoKdjT24Wry9vZ2yzpqvy9j9ui6GljbjBwpaQDZKtx54IQkQCoQhACEIQCEKg4kjdRinvELRqoXZlxzdA7AkHhgO+ytAmqiNssT2SNDmuBBaeRB6kBAucPrVucad41gdJG8HY7Hs6iCR4qLwoQ/hO1txjFIxuPgBj8k1w1I6OnqrLO4unt7uia53N8LhmNx8PZ72lQuA6kttNJRyE9HJAJ4CezVh7fB2D3PHYhSx4G/4Qs47KONvk0BWF3f0dKJh/hSMce7OPzVZwC7VwjbB9WIs/yuI/JWt2iM1tqo2+86FwHfjb5oQav0bn2ir6P9oyMyMx9ZvtD5gKbBM2eFkrDlsjQ4H4EZTFHI2rt8Eh3ZLE0nPWCAofCzybHTxPOX0+qnf/FG4sP4UBbqstR1msnP+JVP8Q3DB+BTqiZtPBLM/wB2Jhe7uAyodnY6C1UwkBD+jD3/AMR3PzJQDlMdU9Q/mNekeA/mSpYCg2vJpGPcMF+Xkd5ypyAFRXTFdfaOiG7KdpqJB+8ctZ8tZ8leOOASepUlhZ6xWV1xd/zE2GH9xoDW/cT4qMyX3L2NoY0NHIBekIVMQQhCAEiVCAEIQgBIUqEABIeSVIgM1xARabvQXrOmEkUdZ2CN7vYcf4Xkb9jyquyCZ3BturKdhNVRPfIxo+lpke17PtN1Dvx2LWXqiiuNsqaOduYp43Ru7iOff1+CzfAMsclikoQ/MlHVzwv7f2jiD5EeRUBO4BP+7FMDjZ8ukjrb0r9J8RgrQuAI37MLI8DV7sVNDKAGiaUwY5YbIWub4EZx2Fa3mFUCr4cJ/RbYXe9BJJCfsvIHywvFkPRXG8Un1KoTN7pGNP4g5erQTHcLrT8sVAlb3PaD94cm8mDi3c4bV0Xm6N/8pB5KFJPEBJtkkIO9Q5kA+24NPyJXu5yiG11UjeYjcB47BM3R3SXG3U43w987vstIH/k8eS83xx9Vp6cD9vUxtPcDqP4UITqSPo4I2dTWhvkMJ9Nx7NGV7VBXX+qNNQubGR00vsRj947D5kKVbaVtJSRQs91jA0eConP/AEnxMGs3ipMnxHs/iLv+2tQ0YAURX2FQhCpAQhCAEISZQCoQhACEIQAkSpEAj+RXPeH3i0cRVEuwhrK6oppvhIHl8bvEOLfAfBdCfyWEkt36Rpr7A1+l4uMhY76jtETmnwP5qMqHLRTyMgraiAZlp7lUOYOo4ecjxBWxp52VEEc0TsskaHDuWY4FdJVWqsknAD5at73A9RIbkd4dqHgrG0ymmrqi3P8AdOZoe4n2h4HB+0exRA9g9DxO8chU0gd4sdj7npu/noLlZazkG1Zgef3ZGOH4g1erxmG72moGwMz4Hdz27fNoXjjFhdw7VysBLqfRUNx2xva//SVQeo3+scRVJ+jTwxxD+JxLnfIN80t0cJL1baf6rZJT5Bo+9R+FXmpiqa140uqKmR+D1AHSB5NXuL9fxXVOPu01PHGO8kuP3jyUXYMu2+6FGulYKG3z1OMuY32W/WcdmjxJCkqh4lmMstJb4sanuEh+BzhvzJP2Vl2C7j3CVGYaF07/AGnzO948y1u2fE6nfaV+mqaJkELIoxhrGho7gnVEGCEIVICEIQAhCEAIQhACEIQAhCEB5f7pWYsgH6Vv8Tht6613eDEz+S1BVTFbvVa+rqmuJNU5rng8m6RgY8FGUzHDdwNDxjebXI79RPUF8O3J+lpI8Rv5q84jjkgEVypm6paV2stB95v0h5ErO1NBJU3PiWSmwKuCohngJ6nCMEZ+BwR3ErY0k3r1uikmj0ulYC+MnOCRuMhRAg8RzMmsbK6F2WxSRVDSOtocPyKn3apjpbXV1DwCyOFzyD17clT2pkZbXcPV41xhpLGk41wv6vA5Hkn+KIJZrL6nSxucJZI43hp5M1DPyCoHuGKU0llpYXD2gwZ7zufmSmuH/wBdU3SrO/S1j2g/Bnsj7lbwRlsbQBsAvMFHHSsLYGNY1zi4ho6yck+aLsQcLgxpc47AEnuWXtEhufEDqsj2GgyDPUN2xjyDneIVhxLUFtG2jjfolq3aCQdxGN3ny+9euE6UMo3VZaA6pcZB8GcmD/KB5qPq9FXRbL4BKhCyICEIQAkCVCAEIQgBCQJUAIQhACEIQAkI23SoQEKG3U8NVUVEcYbJUEGUj6WBgKS2JrRgDA7E4hAMmnjMolLG9IBjXjfHYvXRhOJEAAAI5oQEBnuJbW+qLZIekdJK0U5xyjYXZc7vxsr2CNsUTGMGGtGAOwL24JQprqBUJOtKq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http://t0.gstatic.com/images?q=tbn:ANd9GcRrZo1lctxFWq4gMT2wAuFRaZvL77fbPjuAtQUxhjvgxg5bSvkr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97152"/>
            <a:ext cx="2379974" cy="1782684"/>
          </a:xfrm>
          <a:prstGeom prst="rect">
            <a:avLst/>
          </a:prstGeom>
          <a:noFill/>
        </p:spPr>
      </p:pic>
      <p:pic>
        <p:nvPicPr>
          <p:cNvPr id="2064" name="Picture 16" descr="http://t2.gstatic.com/images?q=tbn:ANd9GcRzWLFHpEf_yqeEHeIT3QOOoU-k0dnoEEw8pG8v9IC5YMTyg5x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1326" y="3212976"/>
            <a:ext cx="1496778" cy="130968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910789" y="2458363"/>
            <a:ext cx="2341141" cy="16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2829</TotalTime>
  <Words>574</Words>
  <Application>Microsoft Office PowerPoint</Application>
  <PresentationFormat>On-screen Show (4:3)</PresentationFormat>
  <Paragraphs>152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Trebuchet MS</vt:lpstr>
      <vt:lpstr>Wingdings</vt:lpstr>
      <vt:lpstr>Wingdings 3</vt:lpstr>
      <vt:lpstr>Facet</vt:lpstr>
      <vt:lpstr>CMPE212: LABORATORY</vt:lpstr>
      <vt:lpstr>Your TAs</vt:lpstr>
      <vt:lpstr>Lab Grade</vt:lpstr>
      <vt:lpstr>Equipment: Power Supply Modules</vt:lpstr>
      <vt:lpstr>Equipment: Function Generator</vt:lpstr>
      <vt:lpstr>Equipment: O-scope</vt:lpstr>
      <vt:lpstr>Equipment: Multimeter (DMM)</vt:lpstr>
      <vt:lpstr>Equipment: Cables</vt:lpstr>
      <vt:lpstr>Equipment: Electronic Elements</vt:lpstr>
      <vt:lpstr>Lab1: Be Familiar with Equipment &amp; Make a Simple Circuit   </vt:lpstr>
      <vt:lpstr>Resistors</vt:lpstr>
      <vt:lpstr>BreadBoard</vt:lpstr>
      <vt:lpstr>An Introduction to Verilog</vt:lpstr>
      <vt:lpstr>Verilog</vt:lpstr>
      <vt:lpstr>Verilog</vt:lpstr>
      <vt:lpstr>HDL</vt:lpstr>
      <vt:lpstr>Tasks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 Laboratory</dc:title>
  <dc:creator>hp</dc:creator>
  <cp:lastModifiedBy>Windows User</cp:lastModifiedBy>
  <cp:revision>228</cp:revision>
  <dcterms:created xsi:type="dcterms:W3CDTF">2011-08-27T12:42:26Z</dcterms:created>
  <dcterms:modified xsi:type="dcterms:W3CDTF">2017-09-07T21:08:50Z</dcterms:modified>
</cp:coreProperties>
</file>