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32" r:id="rId3"/>
    <p:sldId id="333" r:id="rId4"/>
    <p:sldId id="302" r:id="rId5"/>
    <p:sldId id="343" r:id="rId6"/>
    <p:sldId id="344" r:id="rId7"/>
    <p:sldId id="304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62" r:id="rId18"/>
    <p:sldId id="271" r:id="rId19"/>
    <p:sldId id="264" r:id="rId20"/>
    <p:sldId id="295" r:id="rId21"/>
    <p:sldId id="280" r:id="rId22"/>
    <p:sldId id="263" r:id="rId23"/>
    <p:sldId id="267" r:id="rId24"/>
    <p:sldId id="311" r:id="rId25"/>
    <p:sldId id="330" r:id="rId26"/>
    <p:sldId id="306" r:id="rId27"/>
    <p:sldId id="329" r:id="rId28"/>
    <p:sldId id="296" r:id="rId29"/>
    <p:sldId id="32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668DB-4895-5045-A9C5-6C6B911FEBBD}" type="datetimeFigureOut">
              <a:rPr lang="en-US" smtClean="0"/>
              <a:t>11/3/11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EFE10-1159-354C-8E2F-9337CBCF4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5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664D-388B-5449-89C1-85C88366B259}" type="datetimeFigureOut">
              <a:rPr lang="en-US" smtClean="0"/>
              <a:t>11/3/11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A4F0-A88A-A349-B775-37927BD01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eddata.com/questions/WA_Poverty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govpartnership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fusiontabl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ke/%23sclient=psy-ab&amp;hl=en&amp;site=&amp;source=hp&amp;q=life+expectancy+kenya&amp;pbx=1&amp;oq=life+expectancy+kenya&amp;aq=f&amp;aqi=g2g-v2&amp;aql=&amp;gs_sm=e&amp;gs_upl=4958l8478l0l8656l21l13l0l8l8l0l230l1229l8.4.1l20l0&amp;bav=on.2,or.r_gc.r_pw.,cf.osb&amp;fp=3918990db9defb51&amp;biw=1440&amp;bih=743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publicdata/explore?ds=jc6u53ht463rl_&amp;ctype=b&amp;strail=false&amp;nselm=s&amp;met_y=ag_yld_crel_kg&amp;scale_y=lin&amp;ind_y=false&amp;met_s=population&amp;met_x=life_expectancy_at_birth&amp;scale_x=lin&amp;ind_x=false&amp;met_c=enrollment_ratio&amp;fdim_c=education_level:2&amp;ifdim=country&amp;tunit=Y&amp;pit=181782000000&amp;iconSize=0.5&amp;uniSize=0.035&amp;icfg&amp;draft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pescap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Towards </a:t>
            </a:r>
            <a:r>
              <a:rPr lang="en-US" dirty="0" smtClean="0"/>
              <a:t>an Effective Ecosystem </a:t>
            </a:r>
            <a:r>
              <a:rPr lang="en-US" dirty="0" smtClean="0"/>
              <a:t>for Open Public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856102" cy="192601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Sree</a:t>
            </a:r>
            <a:r>
              <a:rPr lang="en-US" dirty="0" smtClean="0"/>
              <a:t> </a:t>
            </a:r>
            <a:r>
              <a:rPr lang="en-US" dirty="0" err="1" smtClean="0"/>
              <a:t>Balakrishnan</a:t>
            </a:r>
            <a:r>
              <a:rPr lang="en-US" dirty="0" smtClean="0"/>
              <a:t>, </a:t>
            </a:r>
            <a:r>
              <a:rPr lang="en-US" dirty="0" err="1" smtClean="0"/>
              <a:t>Alon</a:t>
            </a:r>
            <a:r>
              <a:rPr lang="en-US" dirty="0" smtClean="0"/>
              <a:t> Halevy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sreevb|halevy</a:t>
            </a:r>
            <a:r>
              <a:rPr lang="en-US" dirty="0" smtClean="0"/>
              <a:t>)@</a:t>
            </a:r>
            <a:r>
              <a:rPr lang="en-US" dirty="0" err="1" smtClean="0"/>
              <a:t>google.com</a:t>
            </a:r>
            <a:endParaRPr lang="en-US" dirty="0" smtClean="0"/>
          </a:p>
          <a:p>
            <a:r>
              <a:rPr lang="en-US" dirty="0" smtClean="0"/>
              <a:t>AAAI </a:t>
            </a:r>
            <a:r>
              <a:rPr lang="en-US" dirty="0" smtClean="0"/>
              <a:t>Fall Symposium, November 5th</a:t>
            </a:r>
            <a:r>
              <a:rPr lang="en-US" dirty="0" smtClean="0"/>
              <a:t>, </a:t>
            </a:r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7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81581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Update Table Metadata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" y="1627347"/>
            <a:ext cx="5087779" cy="473916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Metadata and attribution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Table Name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Description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Attribution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737360"/>
            <a:ext cx="4490562" cy="2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81581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Share Your Data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598" y="1638777"/>
            <a:ext cx="6296502" cy="556212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Permissions &amp; Sharing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Invite individuals to </a:t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>read/write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Share the entire table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7360"/>
            <a:ext cx="3990499" cy="33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2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81581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Merge with Other Tables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1455" y="1637348"/>
            <a:ext cx="8699659" cy="493633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Combine tables on a shared column</a:t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8" y="2197418"/>
            <a:ext cx="6840855" cy="43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81581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     Merge with Other Tables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1455" y="1637348"/>
            <a:ext cx="8699659" cy="493633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Find public data tables to merge with</a:t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43" y="2830354"/>
            <a:ext cx="3536157" cy="3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81581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     Merge with Other Tables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1455" y="1637348"/>
            <a:ext cx="8699659" cy="493633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Provenance tracking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377440"/>
            <a:ext cx="5364957" cy="35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1132999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Make a Map* in Minutes!</a:t>
            </a:r>
            <a:r>
              <a:rPr lang="en-US"/>
              <a:t/>
            </a:r>
            <a:br>
              <a:rPr lang="en-US"/>
            </a:br>
            <a:r>
              <a:rPr lang="en-US" sz="3900">
                <a:solidFill>
                  <a:srgbClr val="000000"/>
                </a:solidFill>
                <a:latin typeface="Arial" charset="0"/>
              </a:rPr>
              <a:t>      </a:t>
            </a:r>
            <a:r>
              <a:rPr lang="en-US" sz="2200">
                <a:solidFill>
                  <a:srgbClr val="999999"/>
                </a:solidFill>
                <a:latin typeface="Arial" charset="0"/>
              </a:rPr>
              <a:t>* or chart, or timeline, all interactive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1455" y="1637348"/>
            <a:ext cx="8699659" cy="493633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Make a map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Upload data and view as map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Apply styles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Customize Info Window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Get embeddable link or...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Available via Maps API (FusionTablesLayer)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3291840"/>
            <a:ext cx="640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8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80035"/>
            <a:ext cx="8698230" cy="1132999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Make a Map* in Minutes!</a:t>
            </a:r>
            <a:r>
              <a:rPr lang="en-US"/>
              <a:t/>
            </a:r>
            <a:br>
              <a:rPr lang="en-US"/>
            </a:br>
            <a:r>
              <a:rPr lang="en-US" sz="3900">
                <a:solidFill>
                  <a:srgbClr val="000000"/>
                </a:solidFill>
                <a:latin typeface="Arial" charset="0"/>
              </a:rPr>
              <a:t>      </a:t>
            </a:r>
            <a:r>
              <a:rPr lang="en-US" sz="2200">
                <a:solidFill>
                  <a:srgbClr val="999999"/>
                </a:solidFill>
                <a:latin typeface="Arial" charset="0"/>
              </a:rPr>
              <a:t>* or chart, or timeline, all interactive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2885" y="6400800"/>
            <a:ext cx="6975158" cy="1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100" u="sng">
                <a:solidFill>
                  <a:srgbClr val="0000FF"/>
                </a:solidFill>
                <a:latin typeface="Arial" charset="0"/>
                <a:hlinkClick r:id="rId3"/>
              </a:rPr>
              <a:t>http://www.wikieddata.com/questions/WA_Poverty</a:t>
            </a:r>
            <a:endParaRPr lang="en-US" sz="1100" u="sng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5920"/>
            <a:ext cx="5710714" cy="47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5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23613"/>
          </a:xfrm>
          <a:prstGeom prst="rect">
            <a:avLst/>
          </a:prstGeom>
        </p:spPr>
      </p:pic>
      <p:pic>
        <p:nvPicPr>
          <p:cNvPr id="5" name="Picture 4" descr="Picture 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71213"/>
            <a:ext cx="8418386" cy="493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24 at 5.4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7480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1-04-15 at 12.3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Vast amounts of Government/NGO data already public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rowing trend with more joining the bandwagon (</a:t>
            </a:r>
            <a:r>
              <a:rPr lang="en-US" sz="2400" dirty="0" smtClean="0">
                <a:hlinkClick r:id="rId2"/>
              </a:rPr>
              <a:t>OGP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HOWEVER the data is often:</a:t>
            </a:r>
          </a:p>
          <a:p>
            <a:pPr lvl="1"/>
            <a:r>
              <a:rPr lang="en-US" sz="2000" dirty="0" err="1"/>
              <a:t>S</a:t>
            </a:r>
            <a:r>
              <a:rPr lang="en-US" sz="2000" dirty="0" err="1" smtClean="0"/>
              <a:t>iloed</a:t>
            </a:r>
            <a:r>
              <a:rPr lang="en-US" sz="2000" dirty="0" smtClean="0"/>
              <a:t> and in hard to use formats</a:t>
            </a:r>
          </a:p>
          <a:p>
            <a:pPr lvl="1"/>
            <a:r>
              <a:rPr lang="en-US" sz="2000" dirty="0" smtClean="0"/>
              <a:t>Hard to discover through search</a:t>
            </a:r>
          </a:p>
          <a:p>
            <a:pPr lvl="1"/>
            <a:r>
              <a:rPr lang="en-US" sz="2000" dirty="0" smtClean="0"/>
              <a:t>Difficult to combine with other data</a:t>
            </a:r>
          </a:p>
          <a:p>
            <a:pPr lvl="1"/>
            <a:r>
              <a:rPr lang="en-US" sz="2000" dirty="0" smtClean="0"/>
              <a:t>Requiring multiple complex steps to get into a visualization</a:t>
            </a:r>
          </a:p>
          <a:p>
            <a:r>
              <a:rPr lang="en-US" sz="2400" dirty="0" smtClean="0"/>
              <a:t>As a result:</a:t>
            </a:r>
          </a:p>
          <a:p>
            <a:pPr lvl="1"/>
            <a:r>
              <a:rPr lang="en-US" sz="2000" dirty="0" smtClean="0"/>
              <a:t>Insightful analysis lags far behind the growth in the amount of data</a:t>
            </a:r>
          </a:p>
          <a:p>
            <a:pPr lvl="1"/>
            <a:r>
              <a:rPr lang="en-US" sz="2000" dirty="0" smtClean="0"/>
              <a:t>The data eco-system is limited to point efforts with no network effect</a:t>
            </a:r>
          </a:p>
        </p:txBody>
      </p:sp>
    </p:spTree>
    <p:extLst>
      <p:ext uri="{BB962C8B-B14F-4D97-AF65-F5344CB8AC3E}">
        <p14:creationId xmlns:p14="http://schemas.microsoft.com/office/powerpoint/2010/main" val="156745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27 at 11.09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01077"/>
          </a:xfrm>
          <a:prstGeom prst="rect">
            <a:avLst/>
          </a:prstGeom>
        </p:spPr>
      </p:pic>
      <p:pic>
        <p:nvPicPr>
          <p:cNvPr id="3" name="Picture 2" descr="Screen shot 2011-08-27 at 11.0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0" y="907910"/>
            <a:ext cx="6717623" cy="59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7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Screen shot 2011-08-16 at 5.4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722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3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Screen shot 2011-04-15 at 11.0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9144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5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Comic Sans MS" charset="0"/>
              </a:rPr>
              <a:t>Crowd Sourcing</a:t>
            </a:r>
          </a:p>
        </p:txBody>
      </p:sp>
      <p:pic>
        <p:nvPicPr>
          <p:cNvPr id="2" name="Picture 1" descr="Screen shot 2011-08-17 at 10.0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272"/>
            <a:ext cx="9144000" cy="48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6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GIS in the 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not what we set out to do, really.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Trickling: show only a small number of features (points, polygons) from a large data set</a:t>
            </a:r>
          </a:p>
          <a:p>
            <a:pPr lvl="1"/>
            <a:r>
              <a:rPr lang="en-US" dirty="0" smtClean="0"/>
              <a:t>Need to thin polygons, clip to the window</a:t>
            </a:r>
          </a:p>
          <a:p>
            <a:pPr lvl="1"/>
            <a:r>
              <a:rPr lang="en-US" dirty="0" smtClean="0"/>
              <a:t>Style features on the fly</a:t>
            </a:r>
          </a:p>
          <a:p>
            <a:pPr lvl="1"/>
            <a:r>
              <a:rPr lang="en-US" dirty="0" smtClean="0"/>
              <a:t>All in less than 100ms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10 at 9.2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38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Bears in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Picture 2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188"/>
            <a:ext cx="9144000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28600" y="6172200"/>
            <a:ext cx="378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Public toilets in Australia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29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103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5513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taken some small steps towards building a structured data eco-system</a:t>
            </a:r>
          </a:p>
          <a:p>
            <a:pPr lvl="1"/>
            <a:r>
              <a:rPr lang="en-US" dirty="0" smtClean="0"/>
              <a:t>Fusion Tables provides a data sharing , joining and publishing platform</a:t>
            </a:r>
          </a:p>
          <a:p>
            <a:pPr lvl="1"/>
            <a:r>
              <a:rPr lang="en-US" dirty="0" smtClean="0"/>
              <a:t>Public Data Explorer make high quality public data more discoverable and useful</a:t>
            </a:r>
            <a:endParaRPr lang="en-US" dirty="0" smtClean="0"/>
          </a:p>
          <a:p>
            <a:r>
              <a:rPr lang="en-US" dirty="0" smtClean="0"/>
              <a:t>Much is left to do</a:t>
            </a:r>
          </a:p>
          <a:p>
            <a:pPr lvl="1"/>
            <a:r>
              <a:rPr lang="en-US" dirty="0" smtClean="0"/>
              <a:t>Better visualizations, data cleansing and transformations</a:t>
            </a:r>
            <a:endParaRPr lang="en-US" dirty="0" smtClean="0"/>
          </a:p>
          <a:p>
            <a:pPr lvl="1"/>
            <a:r>
              <a:rPr lang="en-US" dirty="0" smtClean="0"/>
              <a:t>And .. much wider participation from both providers and consumers of data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3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Credit Goes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Hector </a:t>
            </a:r>
            <a:r>
              <a:rPr lang="en-US" dirty="0" smtClean="0"/>
              <a:t>Gonzalez</a:t>
            </a:r>
          </a:p>
          <a:p>
            <a:r>
              <a:rPr lang="en-US" dirty="0" err="1" smtClean="0"/>
              <a:t>Jayant</a:t>
            </a:r>
            <a:r>
              <a:rPr lang="en-US" dirty="0" smtClean="0"/>
              <a:t> </a:t>
            </a:r>
            <a:r>
              <a:rPr lang="en-US" dirty="0" err="1" smtClean="0"/>
              <a:t>Madhavan</a:t>
            </a:r>
            <a:endParaRPr lang="en-US" dirty="0" smtClean="0"/>
          </a:p>
          <a:p>
            <a:r>
              <a:rPr lang="en-US" dirty="0" smtClean="0"/>
              <a:t>Heidi </a:t>
            </a:r>
            <a:r>
              <a:rPr lang="en-US" dirty="0"/>
              <a:t>Lam </a:t>
            </a:r>
          </a:p>
          <a:p>
            <a:r>
              <a:rPr lang="en-US" dirty="0" err="1"/>
              <a:t>Hongrae</a:t>
            </a:r>
            <a:r>
              <a:rPr lang="en-US" dirty="0"/>
              <a:t> </a:t>
            </a:r>
            <a:r>
              <a:rPr lang="en-US" dirty="0" smtClean="0"/>
              <a:t>Lee</a:t>
            </a:r>
          </a:p>
          <a:p>
            <a:r>
              <a:rPr lang="en-US" dirty="0" smtClean="0"/>
              <a:t>Warren </a:t>
            </a:r>
            <a:r>
              <a:rPr lang="en-US" dirty="0" err="1" smtClean="0"/>
              <a:t>Shen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Anno </a:t>
            </a:r>
            <a:r>
              <a:rPr lang="en-US" dirty="0" err="1" smtClean="0"/>
              <a:t>Langen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Rebecca </a:t>
            </a:r>
            <a:r>
              <a:rPr lang="en-US" dirty="0" smtClean="0"/>
              <a:t>Shapley</a:t>
            </a:r>
          </a:p>
          <a:p>
            <a:r>
              <a:rPr lang="en-US" dirty="0" err="1" smtClean="0"/>
              <a:t>Alon</a:t>
            </a:r>
            <a:r>
              <a:rPr lang="en-US" dirty="0" smtClean="0"/>
              <a:t> Halevy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Anish</a:t>
            </a:r>
            <a:r>
              <a:rPr lang="en-US" dirty="0" smtClean="0"/>
              <a:t> Das </a:t>
            </a:r>
            <a:r>
              <a:rPr lang="en-US" dirty="0" err="1" smtClean="0"/>
              <a:t>Sarma</a:t>
            </a:r>
            <a:endParaRPr lang="en-US" dirty="0" smtClean="0"/>
          </a:p>
          <a:p>
            <a:r>
              <a:rPr lang="en-US" dirty="0" err="1"/>
              <a:t>Boulos</a:t>
            </a:r>
            <a:r>
              <a:rPr lang="en-US" dirty="0"/>
              <a:t> </a:t>
            </a:r>
            <a:r>
              <a:rPr lang="en-US" dirty="0" err="1" smtClean="0"/>
              <a:t>Harb</a:t>
            </a:r>
            <a:endParaRPr lang="en-US" dirty="0" smtClean="0"/>
          </a:p>
          <a:p>
            <a:r>
              <a:rPr lang="en-US" dirty="0" err="1" smtClean="0"/>
              <a:t>Fei</a:t>
            </a:r>
            <a:r>
              <a:rPr lang="en-US" dirty="0" smtClean="0"/>
              <a:t> Wu</a:t>
            </a:r>
          </a:p>
          <a:p>
            <a:r>
              <a:rPr lang="en-US" dirty="0" smtClean="0"/>
              <a:t>Cong Yu</a:t>
            </a:r>
          </a:p>
          <a:p>
            <a:r>
              <a:rPr lang="en-US" dirty="0" err="1" smtClean="0"/>
              <a:t>Spiros</a:t>
            </a:r>
            <a:r>
              <a:rPr lang="en-US" dirty="0" smtClean="0"/>
              <a:t> Papadimitriou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5083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 of the ACM: Feb 2011</a:t>
            </a:r>
          </a:p>
          <a:p>
            <a:r>
              <a:rPr lang="en-US" dirty="0"/>
              <a:t>D</a:t>
            </a:r>
            <a:r>
              <a:rPr lang="en-US" dirty="0" smtClean="0"/>
              <a:t>eep web: VLDB 2008</a:t>
            </a:r>
          </a:p>
          <a:p>
            <a:r>
              <a:rPr lang="en-US" dirty="0" smtClean="0"/>
              <a:t>WebTables: VLDB 2008, 2009, 2011</a:t>
            </a:r>
          </a:p>
          <a:p>
            <a:r>
              <a:rPr lang="en-US" dirty="0" smtClean="0"/>
              <a:t>Fusion Tables: SIGMOD 2010, SOCC 2010</a:t>
            </a:r>
          </a:p>
          <a:p>
            <a:pPr lvl="1"/>
            <a:r>
              <a:rPr lang="en-US" dirty="0" err="1" smtClean="0"/>
              <a:t>google.com</a:t>
            </a:r>
            <a:r>
              <a:rPr lang="en-US" dirty="0" smtClean="0"/>
              <a:t>/</a:t>
            </a:r>
            <a:r>
              <a:rPr lang="en-US" dirty="0" err="1" smtClean="0"/>
              <a:t>fusiontables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Principles of Data Integration (Doan, Halevy, Ives): Morgan Kaufmann, 2012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29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Eco-system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 Google we believe open structured data is at similar stage to the early web. By providing a set of basic services we can help build a much more effective data eco-system.</a:t>
            </a:r>
          </a:p>
          <a:p>
            <a:r>
              <a:rPr lang="en-US" sz="2000" dirty="0" smtClean="0"/>
              <a:t>These services include:</a:t>
            </a:r>
          </a:p>
          <a:p>
            <a:pPr lvl="1"/>
            <a:r>
              <a:rPr lang="en-US" sz="1600" dirty="0" smtClean="0"/>
              <a:t>Provide a cloud based location for data to be shared in a standardized format</a:t>
            </a:r>
          </a:p>
          <a:p>
            <a:pPr lvl="1"/>
            <a:r>
              <a:rPr lang="en-US" sz="1600" dirty="0" smtClean="0"/>
              <a:t>Make the data discoverable in search</a:t>
            </a:r>
          </a:p>
          <a:p>
            <a:pPr lvl="1"/>
            <a:r>
              <a:rPr lang="en-US" sz="1600" dirty="0" smtClean="0"/>
              <a:t>Make it easy to join data sets</a:t>
            </a:r>
          </a:p>
          <a:p>
            <a:pPr lvl="1"/>
            <a:r>
              <a:rPr lang="en-US" sz="1600" dirty="0" smtClean="0"/>
              <a:t>Provide an easy to use tool kit of visualizations</a:t>
            </a:r>
          </a:p>
          <a:p>
            <a:pPr lvl="1"/>
            <a:r>
              <a:rPr lang="en-US" sz="1600" dirty="0" smtClean="0"/>
              <a:t>Provide open APIs for import, access, maintenance and export of data</a:t>
            </a:r>
          </a:p>
          <a:p>
            <a:pPr lvl="1"/>
            <a:r>
              <a:rPr lang="en-US" sz="1600" dirty="0" smtClean="0"/>
              <a:t>Support easy embedding of visualizations, data </a:t>
            </a:r>
          </a:p>
          <a:p>
            <a:r>
              <a:rPr lang="en-US" sz="2000" dirty="0" smtClean="0"/>
              <a:t>We already have services that provide some of the above</a:t>
            </a:r>
          </a:p>
          <a:p>
            <a:pPr lvl="1"/>
            <a:r>
              <a:rPr lang="en-US" sz="1600" dirty="0" smtClean="0"/>
              <a:t>Public Data Explorer (</a:t>
            </a:r>
            <a:r>
              <a:rPr lang="en-US" sz="1600" dirty="0" err="1" smtClean="0"/>
              <a:t>www.google.com</a:t>
            </a:r>
            <a:r>
              <a:rPr lang="en-US" sz="1600" dirty="0" smtClean="0"/>
              <a:t>/</a:t>
            </a:r>
            <a:r>
              <a:rPr lang="en-US" sz="1600" dirty="0" err="1" smtClean="0"/>
              <a:t>publicdata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Google Fusion Tables (</a:t>
            </a:r>
            <a:r>
              <a:rPr lang="en-US" sz="1600" dirty="0">
                <a:hlinkClick r:id="rId2"/>
              </a:rPr>
              <a:t>www.google.com/fusiontables</a:t>
            </a:r>
            <a:r>
              <a:rPr lang="en-US" sz="1600" dirty="0"/>
              <a:t>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59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Structured Data Ecosystem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6899" y="1511360"/>
            <a:ext cx="3119461" cy="977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Discover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53641" y="1511360"/>
            <a:ext cx="3433159" cy="977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Import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6899" y="2963457"/>
            <a:ext cx="8069901" cy="2059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6516" y="2974899"/>
            <a:ext cx="1395769" cy="6064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Clean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743635" y="3680166"/>
            <a:ext cx="1395769" cy="6064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Query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743635" y="4416580"/>
            <a:ext cx="1395769" cy="6064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Share</a:t>
            </a:r>
            <a:endParaRPr lang="en-US" sz="3200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2711440" y="3680166"/>
            <a:ext cx="640680" cy="961122"/>
          </a:xfrm>
          <a:prstGeom prst="snip2Diag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3824862" y="3970344"/>
            <a:ext cx="640680" cy="961122"/>
          </a:xfrm>
          <a:prstGeom prst="snip2Diag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35871" y="3043073"/>
            <a:ext cx="1884050" cy="7556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Integrate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52120" y="3890252"/>
            <a:ext cx="472742" cy="396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120" y="4088420"/>
            <a:ext cx="472742" cy="396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120" y="4355240"/>
            <a:ext cx="472742" cy="396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242524" y="2974899"/>
            <a:ext cx="1884050" cy="7556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Visualize</a:t>
            </a:r>
            <a:endParaRPr lang="en-US" sz="3200" dirty="0"/>
          </a:p>
        </p:txBody>
      </p:sp>
      <p:pic>
        <p:nvPicPr>
          <p:cNvPr id="20" name="Picture 3" descr="Picture 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5"/>
          <a:stretch>
            <a:fillRect/>
          </a:stretch>
        </p:blipFill>
        <p:spPr bwMode="auto">
          <a:xfrm>
            <a:off x="5514418" y="4116426"/>
            <a:ext cx="1343803" cy="7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Screen shot 2011-05-11 at 10.08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12302" r="-13000" b="-12302"/>
          <a:stretch/>
        </p:blipFill>
        <p:spPr bwMode="auto">
          <a:xfrm>
            <a:off x="7138585" y="4157209"/>
            <a:ext cx="1348954" cy="7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3100437" y="5469237"/>
            <a:ext cx="3580947" cy="12014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Publish Communicate</a:t>
            </a:r>
            <a:endParaRPr lang="en-US" sz="2800" dirty="0"/>
          </a:p>
        </p:txBody>
      </p:sp>
      <p:cxnSp>
        <p:nvCxnSpPr>
          <p:cNvPr id="29" name="Elbow Connector 28"/>
          <p:cNvCxnSpPr>
            <a:stCxn id="22" idx="2"/>
            <a:endCxn id="3" idx="1"/>
          </p:cNvCxnSpPr>
          <p:nvPr/>
        </p:nvCxnSpPr>
        <p:spPr>
          <a:xfrm rot="10800000">
            <a:off x="616899" y="2000310"/>
            <a:ext cx="2483538" cy="4069628"/>
          </a:xfrm>
          <a:prstGeom prst="bentConnector3">
            <a:avLst>
              <a:gd name="adj1" fmla="val 109205"/>
            </a:avLst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2"/>
          </p:cNvCxnSpPr>
          <p:nvPr/>
        </p:nvCxnSpPr>
        <p:spPr>
          <a:xfrm>
            <a:off x="2176630" y="2489260"/>
            <a:ext cx="923807" cy="485639"/>
          </a:xfrm>
          <a:prstGeom prst="straightConnector1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2"/>
          </p:cNvCxnSpPr>
          <p:nvPr/>
        </p:nvCxnSpPr>
        <p:spPr>
          <a:xfrm flipH="1">
            <a:off x="5686041" y="2489260"/>
            <a:ext cx="1284180" cy="474197"/>
          </a:xfrm>
          <a:prstGeom prst="straightConnector1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2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2900" dirty="0" smtClean="0">
                <a:latin typeface="Arial" charset="0"/>
              </a:rPr>
              <a:t>Making public data discoverable</a:t>
            </a:r>
            <a:endParaRPr lang="en-US" sz="1900" dirty="0">
              <a:latin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914400"/>
            <a:ext cx="8695373" cy="4942047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Example: </a:t>
            </a:r>
            <a:r>
              <a:rPr lang="en-US" sz="2400" u="sng">
                <a:solidFill>
                  <a:srgbClr val="0000FF"/>
                </a:solidFill>
                <a:latin typeface="Arial" charset="0"/>
                <a:hlinkClick r:id="rId2"/>
              </a:rPr>
              <a:t>life expectancy kenya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229600" cy="44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7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2900" dirty="0" smtClean="0">
                <a:solidFill>
                  <a:srgbClr val="000000"/>
                </a:solidFill>
                <a:latin typeface="Arial" charset="0"/>
              </a:rPr>
              <a:t>Public Data Explorer</a:t>
            </a:r>
            <a:endParaRPr lang="en-US" sz="2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005" y="6309360"/>
            <a:ext cx="830104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u="sng">
                <a:solidFill>
                  <a:srgbClr val="0000FF"/>
                </a:solidFill>
                <a:latin typeface="Arial" charset="0"/>
                <a:hlinkClick r:id="rId2"/>
              </a:rPr>
              <a:t>link</a:t>
            </a:r>
            <a:endParaRPr lang="en-US" u="sng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725377" cy="46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0030" y="904400"/>
            <a:ext cx="858107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Yield, life expectancy, population, enrollment ratio</a:t>
            </a:r>
          </a:p>
        </p:txBody>
      </p:sp>
    </p:spTree>
    <p:extLst>
      <p:ext uri="{BB962C8B-B14F-4D97-AF65-F5344CB8AC3E}">
        <p14:creationId xmlns:p14="http://schemas.microsoft.com/office/powerpoint/2010/main" val="120845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Fusion Tables</a:t>
            </a:r>
            <a:br>
              <a:rPr lang="en-US" dirty="0" smtClean="0"/>
            </a:br>
            <a:r>
              <a:rPr lang="en-US" sz="3600" dirty="0" err="1" smtClean="0"/>
              <a:t>google.com</a:t>
            </a:r>
            <a:r>
              <a:rPr lang="en-US" sz="3600" dirty="0" smtClean="0"/>
              <a:t>/</a:t>
            </a:r>
            <a:r>
              <a:rPr lang="en-US" sz="3600" dirty="0" err="1" smtClean="0"/>
              <a:t>fusiontables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an easy-to-use database system that is integrated with the Web.</a:t>
            </a:r>
          </a:p>
          <a:p>
            <a:r>
              <a:rPr lang="en-US" dirty="0" smtClean="0"/>
              <a:t>Key features:</a:t>
            </a:r>
          </a:p>
          <a:p>
            <a:pPr lvl="1"/>
            <a:r>
              <a:rPr lang="en-US" b="1" dirty="0" smtClean="0"/>
              <a:t>Easy</a:t>
            </a:r>
            <a:r>
              <a:rPr lang="en-US" dirty="0" smtClean="0"/>
              <a:t> upload (CSV, KML, spreadsheets)</a:t>
            </a:r>
          </a:p>
          <a:p>
            <a:pPr lvl="1"/>
            <a:r>
              <a:rPr lang="en-US" b="1" dirty="0" smtClean="0"/>
              <a:t>Sharing</a:t>
            </a:r>
            <a:r>
              <a:rPr lang="en-US" dirty="0" smtClean="0"/>
              <a:t> (even outside your company)</a:t>
            </a:r>
          </a:p>
          <a:p>
            <a:pPr lvl="1"/>
            <a:r>
              <a:rPr lang="en-US" b="1" dirty="0" smtClean="0"/>
              <a:t>Visualizations</a:t>
            </a:r>
            <a:r>
              <a:rPr lang="en-US" dirty="0" smtClean="0"/>
              <a:t> front and center</a:t>
            </a:r>
          </a:p>
          <a:p>
            <a:pPr lvl="1"/>
            <a:r>
              <a:rPr lang="en-US" dirty="0" smtClean="0"/>
              <a:t>Easy </a:t>
            </a:r>
            <a:r>
              <a:rPr lang="en-US" b="1" dirty="0" smtClean="0"/>
              <a:t>publishing</a:t>
            </a:r>
          </a:p>
          <a:p>
            <a:r>
              <a:rPr lang="en-US" dirty="0" smtClean="0"/>
              <a:t>Goal 2: a data cloud -- discover others’ data and combine with yours. </a:t>
            </a:r>
          </a:p>
        </p:txBody>
      </p:sp>
    </p:spTree>
    <p:extLst>
      <p:ext uri="{BB962C8B-B14F-4D97-AF65-F5344CB8AC3E}">
        <p14:creationId xmlns:p14="http://schemas.microsoft.com/office/powerpoint/2010/main" val="358336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Upload Your Data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Update Table Metadata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Share Your Data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Merge with Other Tables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Make a Map in Minutes!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14388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How to Use Fusion Tables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11455" y="262890"/>
            <a:ext cx="8699659" cy="815817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000000"/>
                </a:solidFill>
                <a:latin typeface="Arial" charset="0"/>
              </a:rPr>
              <a:t>      Upload Your Data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170" y="1637348"/>
            <a:ext cx="6025038" cy="4263390"/>
          </a:xfrm>
        </p:spPr>
        <p:txBody>
          <a:bodyPr lIns="0" tIns="0" rIns="0" bIns="0">
            <a:normAutofit fontScale="92500" lnSpcReduction="2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Import Your Data - 3 ways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Via the website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KML, CSV, XLS, ODS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Shape file? No problem!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FF"/>
              </a:buClr>
              <a:buSzPct val="80000"/>
              <a:buFont typeface="Courier New" charset="0"/>
              <a:buChar char="o"/>
            </a:pPr>
            <a:r>
              <a:rPr lang="en-US" u="sng">
                <a:solidFill>
                  <a:srgbClr val="0000FF"/>
                </a:solidFill>
                <a:latin typeface="Arial" charset="0"/>
                <a:hlinkClick r:id="rId2"/>
              </a:rPr>
              <a:t>http://shpescape.com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Like to code? Use the API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REST API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charset="0"/>
              <a:buChar char="o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SQL-like queries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Arial" charset="0"/>
              </a:rPr>
            </a:b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737360"/>
            <a:ext cx="3937635" cy="30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7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27303</TotalTime>
  <Words>643</Words>
  <Application>Microsoft Macintosh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Towards an Effective Ecosystem for Open Public Data</vt:lpstr>
      <vt:lpstr>Challenges Today</vt:lpstr>
      <vt:lpstr>Building an Eco-system</vt:lpstr>
      <vt:lpstr>Goal: Structured Data Ecosystem</vt:lpstr>
      <vt:lpstr>Making public data discoverable</vt:lpstr>
      <vt:lpstr>Public Data Explorer</vt:lpstr>
      <vt:lpstr>Fusion Tables google.com/fusiontables</vt:lpstr>
      <vt:lpstr>      How to Use Fusion Tables</vt:lpstr>
      <vt:lpstr>      Upload Your Data</vt:lpstr>
      <vt:lpstr>      Update Table Metadata</vt:lpstr>
      <vt:lpstr>      Share Your Data</vt:lpstr>
      <vt:lpstr>      Merge with Other Tables</vt:lpstr>
      <vt:lpstr>      Merge with Other Tables</vt:lpstr>
      <vt:lpstr>      Merge with Other Tables</vt:lpstr>
      <vt:lpstr>      Make a Map* in Minutes!       * or chart, or timeline, all interactive</vt:lpstr>
      <vt:lpstr>      Make a Map* in Minutes!       * or chart, or timeline, all interactive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Crowd Sourcing</vt:lpstr>
      <vt:lpstr>A GIS in the Cloud</vt:lpstr>
      <vt:lpstr>Bears in Canada</vt:lpstr>
      <vt:lpstr>PowerPoint Presentation</vt:lpstr>
      <vt:lpstr>Conclusions</vt:lpstr>
      <vt:lpstr>And the Credit Goes to…</vt:lpstr>
      <vt:lpstr>A Few References</vt:lpstr>
    </vt:vector>
  </TitlesOfParts>
  <Company>Google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Eco-System of Structured Data on the Web</dc:title>
  <dc:creator>Alon Halevy</dc:creator>
  <cp:lastModifiedBy>Sreeram Balakrishnan</cp:lastModifiedBy>
  <cp:revision>116</cp:revision>
  <dcterms:created xsi:type="dcterms:W3CDTF">2011-08-24T02:27:22Z</dcterms:created>
  <dcterms:modified xsi:type="dcterms:W3CDTF">2011-11-05T14:33:38Z</dcterms:modified>
</cp:coreProperties>
</file>