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71" r:id="rId4"/>
    <p:sldId id="257" r:id="rId5"/>
    <p:sldId id="259" r:id="rId6"/>
    <p:sldId id="260" r:id="rId7"/>
    <p:sldId id="263" r:id="rId8"/>
    <p:sldId id="262" r:id="rId9"/>
    <p:sldId id="264" r:id="rId10"/>
    <p:sldId id="265" r:id="rId11"/>
    <p:sldId id="272" r:id="rId12"/>
    <p:sldId id="258" r:id="rId13"/>
    <p:sldId id="267" r:id="rId14"/>
    <p:sldId id="268" r:id="rId15"/>
    <p:sldId id="269" r:id="rId16"/>
    <p:sldId id="279" r:id="rId17"/>
    <p:sldId id="270" r:id="rId18"/>
    <p:sldId id="276" r:id="rId19"/>
    <p:sldId id="278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87" autoAdjust="0"/>
  </p:normalViewPr>
  <p:slideViewPr>
    <p:cSldViewPr>
      <p:cViewPr varScale="1">
        <p:scale>
          <a:sx n="46" d="100"/>
          <a:sy n="46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89CF9-15FA-49BF-8EF5-9066F1910007}" type="datetimeFigureOut">
              <a:rPr lang="en-US" smtClean="0"/>
              <a:t>9/13/12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94721-BE81-40AF-8022-CAE1865DB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66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14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It might be a good idea to show them this program, using Eclipse, to</a:t>
            </a:r>
            <a:r>
              <a:rPr lang="en-US" baseline="0" dirty="0" smtClean="0"/>
              <a:t> solidify things.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You don’t need to put much inside of the classes.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This will also give you a chance to point out things like why a main method is needed and where to put it.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students love when you show them code using Eclipse!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89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11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This was also from the Introduction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15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Explain that the initialization (here, </a:t>
            </a:r>
            <a:r>
              <a:rPr lang="en-US" dirty="0" err="1" smtClean="0"/>
              <a:t>BankAccount</a:t>
            </a:r>
            <a:r>
              <a:rPr lang="en-US" dirty="0" smtClean="0"/>
              <a:t>( )) may contain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25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Explain the problem that using</a:t>
            </a:r>
            <a:r>
              <a:rPr lang="en-US" baseline="0" dirty="0" smtClean="0"/>
              <a:t> “==“ causes.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Create a Class called Car and demo…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Use for the next few slides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Give it “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horsepower” and “String make”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07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Show them:  if (car1.equals(car2))</a:t>
            </a:r>
            <a:r>
              <a:rPr lang="en-US" baseline="0" dirty="0" smtClean="0"/>
              <a:t> …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Explain that:  if (car2.equals(car1)) …  is the same 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49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Explain that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  <a:r>
              <a:rPr lang="en-US" baseline="0" dirty="0" smtClean="0"/>
              <a:t> returns a String that contains the state of all of the object’s instance variables.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Show them how to use it. For example, car1.toString();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786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42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You may want to bring up the Java API at this point.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Keep encouraging the students to use</a:t>
            </a:r>
            <a:r>
              <a:rPr lang="en-US" baseline="0" dirty="0" smtClean="0"/>
              <a:t> the API.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 good habit is to bookmark it and always have it up while programming.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405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Explain the @</a:t>
            </a:r>
            <a:r>
              <a:rPr lang="en-US" dirty="0" err="1" smtClean="0"/>
              <a:t>param</a:t>
            </a:r>
            <a:r>
              <a:rPr lang="en-US" dirty="0" smtClean="0"/>
              <a:t> and @return tags.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There are other </a:t>
            </a:r>
            <a:r>
              <a:rPr lang="en-US" dirty="0" err="1" smtClean="0"/>
              <a:t>Javadoc</a:t>
            </a:r>
            <a:r>
              <a:rPr lang="en-US" baseline="0" dirty="0" smtClean="0"/>
              <a:t> tags available.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This is </a:t>
            </a:r>
            <a:r>
              <a:rPr lang="en-US" u="sng" baseline="0" dirty="0" smtClean="0"/>
              <a:t>not</a:t>
            </a:r>
            <a:r>
              <a:rPr lang="en-US" u="none" baseline="0" dirty="0" smtClean="0"/>
              <a:t> the format that we will use to document our methods. It is an example. Our required format is in an upcoming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72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Note that “code use” means</a:t>
            </a:r>
            <a:r>
              <a:rPr lang="en-US" baseline="0" dirty="0" smtClean="0"/>
              <a:t> a programmer using code that has been written by another programmer, not the end user of the program.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Explain that a developer should be able to use a pre-written piece of code without knowing how it is implemented.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Explain that he/she is able to do this because only the interface needs</a:t>
            </a:r>
            <a:r>
              <a:rPr lang="en-US" baseline="0" dirty="0" smtClean="0"/>
              <a:t> to be known.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128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This is the required class header format for 202. It can be found under the Coding Standards on the web site.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You can either explain what a class invariant is or just skip it for now. We won’t require them to include the Class Invariants for Project 1. We’ll start using them with Project 2.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Explain that this is </a:t>
            </a:r>
            <a:r>
              <a:rPr lang="en-US" baseline="0" dirty="0" err="1" smtClean="0"/>
              <a:t>Javadoc</a:t>
            </a:r>
            <a:r>
              <a:rPr lang="en-US" baseline="0" dirty="0" smtClean="0"/>
              <a:t>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572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Explain that this is also </a:t>
            </a:r>
            <a:r>
              <a:rPr lang="en-US" dirty="0" err="1" smtClean="0"/>
              <a:t>Javadoc</a:t>
            </a:r>
            <a:r>
              <a:rPr lang="en-US" dirty="0" smtClean="0"/>
              <a:t> format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Explanations of preconditions and </a:t>
            </a:r>
            <a:r>
              <a:rPr lang="en-US" dirty="0" err="1" smtClean="0"/>
              <a:t>postconditions</a:t>
            </a:r>
            <a:r>
              <a:rPr lang="en-US" dirty="0" smtClean="0"/>
              <a:t> are on the next slide.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901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We will require pre and post-condition comments for Project 1.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It’s a good idea to show some code soon that contains precondition and </a:t>
            </a:r>
            <a:r>
              <a:rPr lang="en-US" dirty="0" err="1" smtClean="0"/>
              <a:t>postcondition</a:t>
            </a:r>
            <a:r>
              <a:rPr lang="en-US" dirty="0" smtClean="0"/>
              <a:t> comments.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It might be a </a:t>
            </a:r>
            <a:r>
              <a:rPr lang="en-US" smtClean="0"/>
              <a:t>good idea </a:t>
            </a:r>
            <a:r>
              <a:rPr lang="en-US" dirty="0" smtClean="0"/>
              <a:t>to show a simple two-class program (using Eclipse) to summarize this lecture. Code always helps to solidify things. And the students pay</a:t>
            </a:r>
            <a:r>
              <a:rPr lang="en-US" baseline="0" dirty="0" smtClean="0"/>
              <a:t> attention and ask questions!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4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99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This was from the Introduction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17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03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Explain that instance variables and methods can be in any order, but what is shown is typical.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Explain (for those who know Java) that we’re demonstrating with public instance variables for 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08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Point out “private”. This is another</a:t>
            </a:r>
            <a:r>
              <a:rPr lang="en-US" baseline="0" dirty="0" smtClean="0"/>
              <a:t> option for a visibility modifier. But we’re going to use public for 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89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9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no package is given, the</a:t>
            </a:r>
            <a:r>
              <a:rPr lang="en-US" baseline="0" dirty="0" smtClean="0"/>
              <a:t> class ends up in the “Default” package</a:t>
            </a:r>
          </a:p>
          <a:p>
            <a:r>
              <a:rPr lang="en-US" baseline="0" dirty="0" smtClean="0"/>
              <a:t>Packages can be used to allow for Classes with the same name to exist</a:t>
            </a:r>
          </a:p>
          <a:p>
            <a:r>
              <a:rPr lang="en-US" baseline="0" dirty="0" smtClean="0"/>
              <a:t>	Two different packages could contain a System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94721-BE81-40AF-8022-CAE1865DB8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9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6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2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57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5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1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0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4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5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859E-E73C-4938-9B4F-B0119CA67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4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 and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CMSC 202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2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723900" y="1104900"/>
            <a:ext cx="3848100" cy="49911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Package with Two Classes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12954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b</a:t>
            </a:r>
            <a:r>
              <a:rPr lang="en-US" sz="2400" dirty="0" err="1" smtClean="0"/>
              <a:t>ankProgram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914400" y="1981200"/>
            <a:ext cx="3505200" cy="152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20574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ackage </a:t>
            </a:r>
            <a:r>
              <a:rPr lang="en-US" dirty="0" err="1"/>
              <a:t>b</a:t>
            </a:r>
            <a:r>
              <a:rPr lang="en-US" dirty="0" err="1" smtClean="0"/>
              <a:t>ankProgram</a:t>
            </a:r>
            <a:r>
              <a:rPr lang="en-US" dirty="0" smtClean="0"/>
              <a:t>;</a:t>
            </a:r>
          </a:p>
          <a:p>
            <a:endParaRPr lang="en-US" sz="800" dirty="0" smtClean="0"/>
          </a:p>
          <a:p>
            <a:r>
              <a:rPr lang="en-US" dirty="0"/>
              <a:t>p</a:t>
            </a:r>
            <a:r>
              <a:rPr lang="en-US" dirty="0" smtClean="0"/>
              <a:t>ublic class </a:t>
            </a:r>
            <a:r>
              <a:rPr lang="en-US" dirty="0" err="1" smtClean="0"/>
              <a:t>BankAccount</a:t>
            </a:r>
            <a:r>
              <a:rPr lang="en-US" dirty="0" smtClean="0"/>
              <a:t> {</a:t>
            </a:r>
          </a:p>
          <a:p>
            <a:r>
              <a:rPr lang="en-US" dirty="0"/>
              <a:t> </a:t>
            </a:r>
            <a:r>
              <a:rPr lang="en-US" dirty="0" smtClean="0"/>
              <a:t>    // instance </a:t>
            </a:r>
            <a:r>
              <a:rPr lang="en-US" dirty="0" err="1" smtClean="0"/>
              <a:t>vars</a:t>
            </a:r>
            <a:r>
              <a:rPr lang="en-US" dirty="0" smtClean="0"/>
              <a:t> and methods</a:t>
            </a:r>
          </a:p>
          <a:p>
            <a:r>
              <a:rPr lang="en-US" dirty="0"/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4400" y="3901438"/>
            <a:ext cx="3505200" cy="152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1080" y="40386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ackage </a:t>
            </a:r>
            <a:r>
              <a:rPr lang="en-US" dirty="0" err="1"/>
              <a:t>b</a:t>
            </a:r>
            <a:r>
              <a:rPr lang="en-US" dirty="0" err="1" smtClean="0"/>
              <a:t>ankProgram</a:t>
            </a:r>
            <a:r>
              <a:rPr lang="en-US" dirty="0" smtClean="0"/>
              <a:t>;</a:t>
            </a:r>
          </a:p>
          <a:p>
            <a:endParaRPr lang="en-US" sz="800" dirty="0" smtClean="0"/>
          </a:p>
          <a:p>
            <a:r>
              <a:rPr lang="en-US" dirty="0"/>
              <a:t>p</a:t>
            </a:r>
            <a:r>
              <a:rPr lang="en-US" dirty="0" smtClean="0"/>
              <a:t>ublic class </a:t>
            </a:r>
            <a:r>
              <a:rPr lang="en-US" dirty="0" err="1" smtClean="0"/>
              <a:t>BankAccountDriver</a:t>
            </a:r>
            <a:r>
              <a:rPr lang="en-US" dirty="0" smtClean="0"/>
              <a:t> {</a:t>
            </a:r>
          </a:p>
          <a:p>
            <a:r>
              <a:rPr lang="en-US" dirty="0"/>
              <a:t> </a:t>
            </a:r>
            <a:r>
              <a:rPr lang="en-US" dirty="0" smtClean="0"/>
              <a:t>    // instance </a:t>
            </a:r>
            <a:r>
              <a:rPr lang="en-US" dirty="0" err="1" smtClean="0"/>
              <a:t>vars</a:t>
            </a:r>
            <a:r>
              <a:rPr lang="en-US" dirty="0" smtClean="0"/>
              <a:t> and methods</a:t>
            </a:r>
          </a:p>
          <a:p>
            <a:r>
              <a:rPr lang="en-US" dirty="0"/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1256645"/>
            <a:ext cx="3276600" cy="29854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/>
              <a:t>b</a:t>
            </a:r>
            <a:r>
              <a:rPr lang="en-US" dirty="0" err="1" smtClean="0"/>
              <a:t>ankProgram</a:t>
            </a:r>
            <a:r>
              <a:rPr lang="en-US" dirty="0" smtClean="0"/>
              <a:t> package contains two files, BankAccount.java and </a:t>
            </a:r>
            <a:r>
              <a:rPr lang="en-US" dirty="0" err="1" smtClean="0"/>
              <a:t>BankAccountDriver.java</a:t>
            </a:r>
            <a:r>
              <a:rPr lang="en-US" dirty="0" smtClean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BankAccountDriver</a:t>
            </a:r>
            <a:r>
              <a:rPr lang="en-US" dirty="0" smtClean="0"/>
              <a:t> class contains a method named </a:t>
            </a:r>
            <a:r>
              <a:rPr lang="en-US" b="1" i="1" dirty="0" smtClean="0"/>
              <a:t>main</a:t>
            </a:r>
            <a:r>
              <a:rPr lang="en-US" dirty="0" smtClean="0"/>
              <a:t>. Execution will begin with this method (more later).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54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6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That an </a:t>
            </a:r>
            <a:r>
              <a:rPr lang="en-US" b="1" i="1" dirty="0" smtClean="0"/>
              <a:t>Object </a:t>
            </a:r>
            <a:r>
              <a:rPr lang="en-US" dirty="0" smtClean="0"/>
              <a:t>is …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particular </a:t>
            </a:r>
            <a:r>
              <a:rPr lang="en-US" b="1" i="1" dirty="0" smtClean="0"/>
              <a:t>instance</a:t>
            </a:r>
            <a:r>
              <a:rPr lang="en-US" dirty="0" smtClean="0"/>
              <a:t> of a class.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3600" y="4237038"/>
            <a:ext cx="4953000" cy="20574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For any of these accounts, one </a:t>
            </a:r>
            <a:r>
              <a:rPr lang="en-US" sz="3200" dirty="0" smtClean="0">
                <a:latin typeface="+mn-lt"/>
              </a:rPr>
              <a:t>can …</a:t>
            </a:r>
            <a:endParaRPr lang="en-US" sz="3200" dirty="0">
              <a:latin typeface="+mn-lt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 Deposit money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 Withdraw money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 Check the balance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 Transfer money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14400" y="2133600"/>
            <a:ext cx="21336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Morawski’s Account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10000" y="2133600"/>
            <a:ext cx="1905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Romano’s Account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324600" y="2133600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Mitchell’s Account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172200" y="2470150"/>
            <a:ext cx="2208213" cy="1462088"/>
            <a:chOff x="3888" y="1632"/>
            <a:chExt cx="1391" cy="921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888" y="1632"/>
              <a:ext cx="1392" cy="9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984" y="1728"/>
              <a:ext cx="1008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43-261-5</a:t>
              </a:r>
            </a:p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Susan Mitchell</a:t>
              </a:r>
            </a:p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$825.50</a:t>
              </a:r>
            </a:p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2.5%</a:t>
              </a:r>
            </a:p>
            <a:p>
              <a:pPr eaLnBrk="1" hangingPunct="1"/>
              <a:endParaRPr lang="en-US" sz="160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838200" y="2470150"/>
            <a:ext cx="2209800" cy="1458913"/>
            <a:chOff x="528" y="1632"/>
            <a:chExt cx="1392" cy="919"/>
          </a:xfrm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28" y="1632"/>
              <a:ext cx="1392" cy="9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576" y="1716"/>
              <a:ext cx="1104" cy="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12-345-6</a:t>
              </a:r>
            </a:p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Max Morawski</a:t>
              </a:r>
            </a:p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$1,250.86</a:t>
              </a:r>
            </a:p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1.5%</a:t>
              </a:r>
            </a:p>
            <a:p>
              <a:pPr eaLnBrk="1" hangingPunct="1"/>
              <a:endParaRPr lang="en-US" sz="160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505200" y="2470150"/>
            <a:ext cx="2209800" cy="1477963"/>
            <a:chOff x="2208" y="1632"/>
            <a:chExt cx="1392" cy="931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208" y="1632"/>
              <a:ext cx="1392" cy="91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256" y="1728"/>
              <a:ext cx="1104" cy="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65-432-1</a:t>
              </a:r>
            </a:p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Ross Romano</a:t>
              </a:r>
            </a:p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$5.50</a:t>
              </a:r>
            </a:p>
            <a:p>
              <a:pPr eaLnBrk="1" hangingPunct="1"/>
              <a:r>
                <a:rPr lang="en-US" sz="1600">
                  <a:solidFill>
                    <a:srgbClr val="000000"/>
                  </a:solidFill>
                  <a:latin typeface="Calibri" pitchFamily="34" charset="0"/>
                </a:rPr>
                <a:t>2.7%</a:t>
              </a:r>
            </a:p>
            <a:p>
              <a:pPr eaLnBrk="1" hangingPunct="1"/>
              <a:endParaRPr lang="en-US" sz="160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6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Using Objects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0668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Declaration and Initialization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524000"/>
            <a:ext cx="7239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BankAccount</a:t>
            </a:r>
            <a:r>
              <a:rPr lang="en-US" sz="2400" dirty="0" smtClean="0"/>
              <a:t> </a:t>
            </a:r>
            <a:r>
              <a:rPr lang="en-US" sz="2400" dirty="0" err="1" smtClean="0"/>
              <a:t>myAccount</a:t>
            </a:r>
            <a:r>
              <a:rPr lang="en-US" sz="2400" dirty="0" smtClean="0"/>
              <a:t>;</a:t>
            </a:r>
          </a:p>
          <a:p>
            <a:r>
              <a:rPr lang="en-US" sz="2400" dirty="0" err="1" smtClean="0"/>
              <a:t>myAccount</a:t>
            </a:r>
            <a:r>
              <a:rPr lang="en-US" sz="2400" dirty="0" smtClean="0"/>
              <a:t> = new </a:t>
            </a:r>
            <a:r>
              <a:rPr lang="en-US" sz="2400" dirty="0" err="1" smtClean="0"/>
              <a:t>BankAccount</a:t>
            </a:r>
            <a:r>
              <a:rPr lang="en-US" sz="2400" dirty="0" smtClean="0"/>
              <a:t>( );    </a:t>
            </a:r>
            <a:r>
              <a:rPr lang="en-US" sz="2400" b="1" dirty="0" smtClean="0"/>
              <a:t>OR</a:t>
            </a:r>
            <a:endParaRPr lang="en-US" sz="2400" dirty="0" smtClean="0"/>
          </a:p>
          <a:p>
            <a:endParaRPr lang="en-US" sz="1000" dirty="0"/>
          </a:p>
          <a:p>
            <a:r>
              <a:rPr lang="en-US" sz="2400" dirty="0" err="1" smtClean="0"/>
              <a:t>BankAccount</a:t>
            </a:r>
            <a:r>
              <a:rPr lang="en-US" sz="2400" dirty="0" smtClean="0"/>
              <a:t> </a:t>
            </a:r>
            <a:r>
              <a:rPr lang="en-US" sz="2400" dirty="0" err="1" smtClean="0"/>
              <a:t>myAccount</a:t>
            </a:r>
            <a:r>
              <a:rPr lang="en-US" sz="2400" dirty="0" smtClean="0"/>
              <a:t> = new </a:t>
            </a:r>
            <a:r>
              <a:rPr lang="en-US" sz="2400" dirty="0" err="1" smtClean="0"/>
              <a:t>BankAccount</a:t>
            </a:r>
            <a:r>
              <a:rPr lang="en-US" sz="2400" dirty="0" smtClean="0"/>
              <a:t>( );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05818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Object Use:  instance variables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587115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 </a:t>
            </a:r>
            <a:r>
              <a:rPr lang="en-US" sz="2400" dirty="0" err="1" smtClean="0"/>
              <a:t>myAcctNum</a:t>
            </a:r>
            <a:r>
              <a:rPr lang="en-US" sz="2400" dirty="0" smtClean="0"/>
              <a:t> = </a:t>
            </a:r>
            <a:r>
              <a:rPr lang="en-US" sz="2400" dirty="0" err="1" smtClean="0"/>
              <a:t>myAccount.accountNumber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loat </a:t>
            </a:r>
            <a:r>
              <a:rPr lang="en-US" sz="2400" dirty="0" err="1" smtClean="0"/>
              <a:t>myBalance</a:t>
            </a:r>
            <a:r>
              <a:rPr lang="en-US" sz="2400" dirty="0" smtClean="0"/>
              <a:t> = </a:t>
            </a:r>
            <a:r>
              <a:rPr lang="en-US" sz="2400" dirty="0" err="1" smtClean="0"/>
              <a:t>myAccount.balance</a:t>
            </a:r>
            <a:r>
              <a:rPr lang="en-US" sz="2400" dirty="0" smtClean="0"/>
              <a:t>;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4343400" y="4418112"/>
            <a:ext cx="762000" cy="3824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81600" y="4648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Calling </a:t>
            </a:r>
            <a:r>
              <a:rPr lang="en-US" sz="2000" dirty="0" smtClean="0"/>
              <a:t>or </a:t>
            </a:r>
            <a:r>
              <a:rPr lang="en-US" sz="2000" b="1" i="1" dirty="0" smtClean="0"/>
              <a:t>host object</a:t>
            </a:r>
            <a:endParaRPr lang="en-US" sz="20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47244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Object Use:  methods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066800" y="5257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myAccount.deposit</a:t>
            </a:r>
            <a:r>
              <a:rPr lang="en-US" sz="2400" dirty="0" smtClean="0"/>
              <a:t>(50.25);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ouble </a:t>
            </a:r>
            <a:r>
              <a:rPr lang="en-US" sz="2400" dirty="0" err="1" smtClean="0"/>
              <a:t>myBalance</a:t>
            </a:r>
            <a:r>
              <a:rPr lang="en-US" sz="2400" dirty="0" smtClean="0"/>
              <a:t> = </a:t>
            </a:r>
            <a:r>
              <a:rPr lang="en-US" sz="2400" dirty="0" err="1" smtClean="0"/>
              <a:t>myAccount.checkBalance</a:t>
            </a:r>
            <a:r>
              <a:rPr lang="en-US" sz="2400" dirty="0" smtClean="0"/>
              <a:t>( );</a:t>
            </a:r>
          </a:p>
        </p:txBody>
      </p:sp>
      <p:cxnSp>
        <p:nvCxnSpPr>
          <p:cNvPr id="21" name="Straight Arrow Connector 20"/>
          <p:cNvCxnSpPr>
            <a:stCxn id="7" idx="3"/>
          </p:cNvCxnSpPr>
          <p:nvPr/>
        </p:nvCxnSpPr>
        <p:spPr>
          <a:xfrm flipH="1">
            <a:off x="5181600" y="3319790"/>
            <a:ext cx="533400" cy="41401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38800" y="30480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d</a:t>
            </a:r>
            <a:r>
              <a:rPr lang="en-US" sz="2000" b="1" i="1" dirty="0" smtClean="0"/>
              <a:t>ot notation</a:t>
            </a: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272125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  <p:bldP spid="18" grpId="0"/>
      <p:bldP spid="19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references.</a:t>
            </a:r>
          </a:p>
          <a:p>
            <a:r>
              <a:rPr lang="en-US" dirty="0" smtClean="0"/>
              <a:t>Cannot use “==“ operator to test for equality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096962" y="2438400"/>
            <a:ext cx="614203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 dirty="0">
                <a:latin typeface="Courier New" pitchFamily="49" charset="0"/>
              </a:rPr>
              <a:t>public static void main(String[] </a:t>
            </a:r>
            <a:r>
              <a:rPr lang="en-US" b="1" dirty="0" err="1">
                <a:latin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</a:rPr>
              <a:t>){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Car car1 = new Car();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Car car2 = new Car();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// </a:t>
            </a:r>
            <a:r>
              <a:rPr lang="en-US" b="1" dirty="0" smtClean="0">
                <a:latin typeface="Courier New" pitchFamily="49" charset="0"/>
              </a:rPr>
              <a:t>code to customize </a:t>
            </a:r>
            <a:r>
              <a:rPr lang="en-US" b="1" dirty="0">
                <a:latin typeface="Courier New" pitchFamily="49" charset="0"/>
              </a:rPr>
              <a:t>both cars 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if(car1 == car2){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</a:rPr>
              <a:t>("Same Car");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} else{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</a:rPr>
              <a:t>("Different Cars");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}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560512" y="5527040"/>
            <a:ext cx="1143000" cy="457200"/>
          </a:xfrm>
          <a:prstGeom prst="roundRect">
            <a:avLst>
              <a:gd name="adj" fmla="val 347"/>
            </a:avLst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FF00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60512" y="6004878"/>
            <a:ext cx="1143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0876" rIns="90000" bIns="4500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  <a:ea typeface="MS Gothic" pitchFamily="49" charset="-128"/>
              </a:rPr>
              <a:t>car1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080000" y="5527675"/>
            <a:ext cx="1143000" cy="457200"/>
          </a:xfrm>
          <a:prstGeom prst="roundRect">
            <a:avLst>
              <a:gd name="adj" fmla="val 347"/>
            </a:avLst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FF20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080000" y="5978525"/>
            <a:ext cx="1143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0876" rIns="90000" bIns="45000"/>
          <a:lstStyle>
            <a:lvl1pPr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Arial" pitchFamily="34" charset="0"/>
                <a:ea typeface="MS Gothic" pitchFamily="49" charset="-128"/>
              </a:rPr>
              <a:t>car2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6719888" y="5410200"/>
            <a:ext cx="1143000" cy="914400"/>
          </a:xfrm>
          <a:prstGeom prst="roundRect">
            <a:avLst>
              <a:gd name="adj" fmla="val 171"/>
            </a:avLst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>
                <a:solidFill>
                  <a:srgbClr val="000000"/>
                </a:solidFill>
                <a:cs typeface="Calibri" pitchFamily="34" charset="0"/>
              </a:rPr>
              <a:t>…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6223000" y="5754688"/>
            <a:ext cx="496888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2703512" y="5747703"/>
            <a:ext cx="496888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3200400" y="5333365"/>
            <a:ext cx="1143000" cy="914400"/>
          </a:xfrm>
          <a:prstGeom prst="roundRect">
            <a:avLst>
              <a:gd name="adj" fmla="val 171"/>
            </a:avLst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>
                <a:solidFill>
                  <a:srgbClr val="000000"/>
                </a:solidFill>
                <a:cs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35412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</a:t>
            </a:r>
            <a:r>
              <a:rPr lang="en-US" dirty="0" smtClean="0"/>
              <a:t>Equality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/>
          <a:lstStyle/>
          <a:p>
            <a:r>
              <a:rPr lang="en-US" dirty="0" smtClean="0"/>
              <a:t>Solution: write an </a:t>
            </a:r>
            <a:r>
              <a:rPr lang="en-US" b="1" i="1" dirty="0" smtClean="0"/>
              <a:t>equals</a:t>
            </a:r>
            <a:r>
              <a:rPr lang="en-US" dirty="0" smtClean="0"/>
              <a:t> method for the class.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431925" y="1981200"/>
            <a:ext cx="588327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 dirty="0">
                <a:latin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</a:rPr>
              <a:t> equals(Car </a:t>
            </a:r>
            <a:r>
              <a:rPr lang="en-US" b="1" dirty="0" err="1">
                <a:latin typeface="Courier New" pitchFamily="49" charset="0"/>
              </a:rPr>
              <a:t>otherCar</a:t>
            </a:r>
            <a:r>
              <a:rPr lang="en-US" b="1" dirty="0">
                <a:latin typeface="Courier New" pitchFamily="49" charset="0"/>
              </a:rPr>
              <a:t>){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if(horsepower != </a:t>
            </a:r>
            <a:r>
              <a:rPr lang="en-US" b="1" dirty="0" err="1">
                <a:latin typeface="Courier New" pitchFamily="49" charset="0"/>
              </a:rPr>
              <a:t>otherCar.horsepower</a:t>
            </a:r>
            <a:r>
              <a:rPr lang="en-US" b="1" dirty="0">
                <a:latin typeface="Courier New" pitchFamily="49" charset="0"/>
              </a:rPr>
              <a:t>){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   return false;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}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if(!</a:t>
            </a:r>
            <a:r>
              <a:rPr lang="en-US" b="1" dirty="0" err="1">
                <a:latin typeface="Courier New" pitchFamily="49" charset="0"/>
              </a:rPr>
              <a:t>make.equals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otherCar.make</a:t>
            </a:r>
            <a:r>
              <a:rPr lang="en-US" b="1" dirty="0">
                <a:latin typeface="Courier New" pitchFamily="49" charset="0"/>
              </a:rPr>
              <a:t>)){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   return false;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} 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// ... compare necessary members ...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// otherwise, if all equal return true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   return true;</a:t>
            </a:r>
          </a:p>
          <a:p>
            <a:pPr eaLnBrk="1" hangingPunct="1"/>
            <a:r>
              <a:rPr lang="en-US" b="1" dirty="0">
                <a:latin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439863" y="5257800"/>
            <a:ext cx="6264275" cy="120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/>
              <a:t>Notes: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/>
              <a:t> Returns a </a:t>
            </a:r>
            <a:r>
              <a:rPr lang="en-US" dirty="0" err="1"/>
              <a:t>boolean</a:t>
            </a:r>
            <a:endParaRPr lang="en-US" dirty="0"/>
          </a:p>
          <a:p>
            <a:pPr eaLnBrk="1" hangingPunct="1">
              <a:buFont typeface="Arial" pitchFamily="34" charset="0"/>
              <a:buChar char="•"/>
            </a:pPr>
            <a:r>
              <a:rPr lang="en-US" dirty="0"/>
              <a:t> Compares only Cars as implemented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/>
              <a:t> Definition of what constitutes </a:t>
            </a:r>
            <a:r>
              <a:rPr lang="en-US" altLang="en-US" dirty="0"/>
              <a:t>“</a:t>
            </a:r>
            <a:r>
              <a:rPr lang="en-US" dirty="0"/>
              <a:t>equals</a:t>
            </a:r>
            <a:r>
              <a:rPr lang="en-US" altLang="en-US" dirty="0"/>
              <a:t>”</a:t>
            </a:r>
            <a:r>
              <a:rPr lang="en-US" dirty="0"/>
              <a:t> may vary class to class</a:t>
            </a:r>
          </a:p>
        </p:txBody>
      </p:sp>
    </p:spTree>
    <p:extLst>
      <p:ext uri="{BB962C8B-B14F-4D97-AF65-F5344CB8AC3E}">
        <p14:creationId xmlns:p14="http://schemas.microsoft.com/office/powerpoint/2010/main" val="155830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16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8438"/>
            <a:ext cx="8229600" cy="6778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Printing an Object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66800"/>
            <a:ext cx="8229600" cy="30083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 dirty="0" smtClean="0"/>
              <a:t>Given:      Car car1 = new Car(</a:t>
            </a:r>
            <a:r>
              <a:rPr lang="en-US" sz="2500" i="1" dirty="0" smtClean="0"/>
              <a:t>parameters);</a:t>
            </a:r>
          </a:p>
          <a:p>
            <a:pPr>
              <a:lnSpc>
                <a:spcPct val="80000"/>
              </a:lnSpc>
            </a:pPr>
            <a:endParaRPr lang="en-US" sz="800" i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500" i="1" dirty="0" smtClean="0"/>
              <a:t>	</a:t>
            </a:r>
            <a:r>
              <a:rPr lang="en-US" sz="2500" dirty="0" smtClean="0"/>
              <a:t>executing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/>
              <a:t>	</a:t>
            </a:r>
            <a:r>
              <a:rPr lang="en-US" sz="2500" dirty="0" smtClean="0"/>
              <a:t>	</a:t>
            </a:r>
            <a:r>
              <a:rPr lang="en-US" sz="2500" dirty="0" err="1" smtClean="0"/>
              <a:t>System.out.println</a:t>
            </a:r>
            <a:r>
              <a:rPr lang="en-US" sz="2500" dirty="0" smtClean="0"/>
              <a:t>(car1);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/>
              <a:t>	</a:t>
            </a:r>
            <a:r>
              <a:rPr lang="en-US" sz="2500" dirty="0" smtClean="0"/>
              <a:t>will result in something cryptic, such as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lnSpc>
                <a:spcPct val="5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It</a:t>
            </a:r>
            <a:r>
              <a:rPr lang="en-US" altLang="en-US" sz="2500" dirty="0" smtClean="0"/>
              <a:t>’</a:t>
            </a:r>
            <a:r>
              <a:rPr lang="en-US" sz="2500" dirty="0" smtClean="0"/>
              <a:t>s usually a good idea to implement a method called </a:t>
            </a:r>
            <a:r>
              <a:rPr lang="en-US" sz="2500" b="1" i="1" dirty="0" err="1" smtClean="0"/>
              <a:t>toString</a:t>
            </a:r>
            <a:r>
              <a:rPr lang="en-US" sz="2500" dirty="0" smtClean="0"/>
              <a:t> in your class.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446463" y="3060700"/>
            <a:ext cx="1847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 dirty="0">
                <a:latin typeface="Courier New" pitchFamily="49" charset="0"/>
                <a:cs typeface="Courier New" pitchFamily="49" charset="0"/>
              </a:rPr>
              <a:t>Car@54fc9944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303462" y="4521875"/>
            <a:ext cx="470693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eaLnBrk="1" hangingPunct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state = "";</a:t>
            </a:r>
          </a:p>
          <a:p>
            <a:pPr eaLnBrk="1" hangingPunct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"make: " + make;</a:t>
            </a:r>
          </a:p>
          <a:p>
            <a:pPr eaLnBrk="1" hangingPunct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" model: " + model;</a:t>
            </a:r>
          </a:p>
          <a:p>
            <a:pPr eaLnBrk="1" hangingPunct="1"/>
            <a:r>
              <a:rPr lang="en-US" b="1" dirty="0">
                <a:latin typeface="Courier New" pitchFamily="49" charset="0"/>
                <a:cs typeface="Courier New" pitchFamily="49" charset="0"/>
              </a:rPr>
              <a:t>	// ...</a:t>
            </a:r>
          </a:p>
          <a:p>
            <a:pPr eaLnBrk="1" hangingPunct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state;</a:t>
            </a:r>
          </a:p>
          <a:p>
            <a:pPr eaLnBrk="1" hangingPunct="1"/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07409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18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8438"/>
            <a:ext cx="8229600" cy="6778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Javadocs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Char char="•"/>
              <a:defRPr/>
            </a:pPr>
            <a:r>
              <a:rPr lang="en-US" dirty="0" smtClean="0"/>
              <a:t>Java provides documentation for its API (the Java built-in class library).</a:t>
            </a:r>
          </a:p>
          <a:p>
            <a:pPr>
              <a:buFont typeface="Arial"/>
              <a:buChar char="•"/>
              <a:defRPr/>
            </a:pPr>
            <a:endParaRPr lang="en-US" sz="1000" dirty="0" smtClean="0"/>
          </a:p>
          <a:p>
            <a:pPr>
              <a:buFont typeface="Arial"/>
              <a:buChar char="•"/>
              <a:defRPr/>
            </a:pPr>
            <a:r>
              <a:rPr lang="en-US" dirty="0" smtClean="0"/>
              <a:t>The documentation for each class contains class and method-level documentation.</a:t>
            </a:r>
          </a:p>
          <a:p>
            <a:pPr>
              <a:buFont typeface="Arial"/>
              <a:buChar char="•"/>
              <a:defRPr/>
            </a:pPr>
            <a:endParaRPr lang="en-US" sz="1000" dirty="0" smtClean="0"/>
          </a:p>
          <a:p>
            <a:pPr>
              <a:buFont typeface="Arial"/>
              <a:buChar char="•"/>
              <a:defRPr/>
            </a:pPr>
            <a:r>
              <a:rPr lang="en-US" dirty="0" smtClean="0"/>
              <a:t>These documents are created using the </a:t>
            </a:r>
            <a:r>
              <a:rPr lang="en-US" dirty="0" err="1"/>
              <a:t>J</a:t>
            </a:r>
            <a:r>
              <a:rPr lang="en-US" dirty="0" err="1" smtClean="0"/>
              <a:t>avadoc</a:t>
            </a:r>
            <a:r>
              <a:rPr lang="en-US" dirty="0" smtClean="0"/>
              <a:t> tool.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Required for CMSC 202 project documentation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Demonstrated in Lab 1</a:t>
            </a:r>
          </a:p>
          <a:p>
            <a:pPr>
              <a:buFont typeface="Arial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1016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19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8438"/>
            <a:ext cx="8229600" cy="6778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 </a:t>
            </a:r>
            <a:r>
              <a:rPr lang="en-US" dirty="0" err="1" smtClean="0"/>
              <a:t>Javadoc</a:t>
            </a:r>
            <a:r>
              <a:rPr lang="en-US" dirty="0" smtClean="0"/>
              <a:t> for a Method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457200" y="1047750"/>
            <a:ext cx="8455025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600" b="1">
                <a:solidFill>
                  <a:srgbClr val="496FCF"/>
                </a:solidFill>
                <a:latin typeface="Courier New" pitchFamily="49" charset="0"/>
              </a:rPr>
              <a:t>/**</a:t>
            </a:r>
            <a:endParaRPr lang="en-US" sz="16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>
                <a:solidFill>
                  <a:srgbClr val="496FCF"/>
                </a:solidFill>
                <a:latin typeface="Courier New" pitchFamily="49" charset="0"/>
              </a:rPr>
              <a:t> * Changes the color of the calling object's color variable</a:t>
            </a:r>
            <a:endParaRPr lang="en-US" sz="16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>
                <a:solidFill>
                  <a:srgbClr val="496FCF"/>
                </a:solidFill>
                <a:latin typeface="Courier New" pitchFamily="49" charset="0"/>
              </a:rPr>
              <a:t> * </a:t>
            </a:r>
            <a:endParaRPr lang="en-US" sz="16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>
                <a:solidFill>
                  <a:srgbClr val="496FCF"/>
                </a:solidFill>
                <a:latin typeface="Courier New" pitchFamily="49" charset="0"/>
              </a:rPr>
              <a:t> * </a:t>
            </a:r>
            <a:r>
              <a:rPr lang="en-US" sz="1600" b="1">
                <a:solidFill>
                  <a:srgbClr val="8BAFCD"/>
                </a:solidFill>
                <a:latin typeface="Courier New" pitchFamily="49" charset="0"/>
              </a:rPr>
              <a:t>@param</a:t>
            </a:r>
            <a:r>
              <a:rPr lang="en-US" sz="1600" b="1">
                <a:solidFill>
                  <a:srgbClr val="496FCF"/>
                </a:solidFill>
                <a:latin typeface="Courier New" pitchFamily="49" charset="0"/>
              </a:rPr>
              <a:t> color - a color that is real to change the car's color to</a:t>
            </a:r>
            <a:endParaRPr lang="en-US" sz="16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>
                <a:solidFill>
                  <a:srgbClr val="496FCF"/>
                </a:solidFill>
                <a:latin typeface="Courier New" pitchFamily="49" charset="0"/>
              </a:rPr>
              <a:t> * </a:t>
            </a:r>
            <a:r>
              <a:rPr lang="en-US" sz="1600" b="1">
                <a:solidFill>
                  <a:srgbClr val="8BAFCD"/>
                </a:solidFill>
                <a:latin typeface="Courier New" pitchFamily="49" charset="0"/>
              </a:rPr>
              <a:t>@return</a:t>
            </a:r>
            <a:r>
              <a:rPr lang="en-US" sz="1600" b="1">
                <a:solidFill>
                  <a:srgbClr val="496FCF"/>
                </a:solidFill>
                <a:latin typeface="Courier New" pitchFamily="49" charset="0"/>
              </a:rPr>
              <a:t> the old color of the car</a:t>
            </a:r>
            <a:endParaRPr lang="en-US" sz="16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>
                <a:solidFill>
                  <a:srgbClr val="496FCF"/>
                </a:solidFill>
                <a:latin typeface="Courier New" pitchFamily="49" charset="0"/>
              </a:rPr>
              <a:t> */</a:t>
            </a:r>
            <a:endParaRPr lang="en-US" sz="16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>
                <a:solidFill>
                  <a:srgbClr val="9E0067"/>
                </a:solidFill>
                <a:latin typeface="Courier New" pitchFamily="49" charset="0"/>
              </a:rPr>
              <a:t>public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String changeColor(String color){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String old = </a:t>
            </a:r>
            <a:r>
              <a:rPr lang="en-US" sz="1600" b="1">
                <a:solidFill>
                  <a:srgbClr val="9E0067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F00D1"/>
                </a:solidFill>
                <a:latin typeface="Courier New" pitchFamily="49" charset="0"/>
              </a:rPr>
              <a:t>color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;  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>
                <a:solidFill>
                  <a:srgbClr val="9E0067"/>
                </a:solidFill>
                <a:latin typeface="Courier New" pitchFamily="49" charset="0"/>
              </a:rPr>
              <a:t>this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1600" b="1">
                <a:solidFill>
                  <a:srgbClr val="0F00D1"/>
                </a:solidFill>
                <a:latin typeface="Courier New" pitchFamily="49" charset="0"/>
              </a:rPr>
              <a:t>color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= color;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>
                <a:solidFill>
                  <a:srgbClr val="9E0067"/>
                </a:solidFill>
                <a:latin typeface="Courier New" pitchFamily="49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old;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" name="Picture 4" descr="Screen shot 2011-02-09 at 4.49.3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3411538"/>
            <a:ext cx="81661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466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2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8438"/>
            <a:ext cx="8229600" cy="6778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Programming &amp; Abstraction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000" dirty="0" smtClean="0"/>
              <a:t>All programming languages provide some form of </a:t>
            </a:r>
            <a:r>
              <a:rPr lang="en-US" sz="3000" b="1" i="1" dirty="0" smtClean="0"/>
              <a:t>abstraction</a:t>
            </a:r>
            <a:r>
              <a:rPr lang="en-US" sz="30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Also called </a:t>
            </a:r>
            <a:r>
              <a:rPr lang="en-US" sz="2600" b="1" i="1" dirty="0" smtClean="0"/>
              <a:t>information hiding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Separates code use from code implementation</a:t>
            </a:r>
          </a:p>
          <a:p>
            <a:pPr lvl="1">
              <a:lnSpc>
                <a:spcPct val="90000"/>
              </a:lnSpc>
            </a:pP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 Procedural Programming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Data Abstraction:  using data structures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Control Abstraction:  using functions</a:t>
            </a:r>
          </a:p>
          <a:p>
            <a:pPr lvl="1">
              <a:lnSpc>
                <a:spcPct val="90000"/>
              </a:lnSpc>
            </a:pP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Object Oriented Programming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Data and Control Abstraction:  using classes</a:t>
            </a:r>
          </a:p>
          <a:p>
            <a:pPr>
              <a:lnSpc>
                <a:spcPct val="90000"/>
              </a:lnSpc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86017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Class Documentation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1219200"/>
            <a:ext cx="5943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/**</a:t>
            </a:r>
          </a:p>
          <a:p>
            <a:r>
              <a:rPr lang="en-US" sz="2000" dirty="0"/>
              <a:t> * This class models a traditional table</a:t>
            </a:r>
          </a:p>
          <a:p>
            <a:r>
              <a:rPr lang="en-US" sz="2000" dirty="0"/>
              <a:t> * Class Invariants:</a:t>
            </a:r>
          </a:p>
          <a:p>
            <a:r>
              <a:rPr lang="en-US" sz="2000" dirty="0"/>
              <a:t> *   - A table must have either 3 or 4 legs</a:t>
            </a:r>
          </a:p>
          <a:p>
            <a:r>
              <a:rPr lang="en-US" sz="2000" dirty="0"/>
              <a:t> *   - A table must be round, rectangular, or oval</a:t>
            </a:r>
          </a:p>
          <a:p>
            <a:r>
              <a:rPr lang="en-US" sz="2000" dirty="0"/>
              <a:t> * @version 9/22/05</a:t>
            </a:r>
          </a:p>
          <a:p>
            <a:r>
              <a:rPr lang="en-US" sz="2000" dirty="0"/>
              <a:t> * @author Bob Smith &lt;bsmith22@gl.umbc.edu&gt;</a:t>
            </a:r>
          </a:p>
          <a:p>
            <a:r>
              <a:rPr lang="en-US" sz="2000" dirty="0"/>
              <a:t> * @project CMSC 202 - Spring </a:t>
            </a:r>
            <a:r>
              <a:rPr lang="en-US" sz="2000" dirty="0" smtClean="0"/>
              <a:t>2012 </a:t>
            </a:r>
            <a:r>
              <a:rPr lang="en-US" sz="2000" dirty="0"/>
              <a:t>- Project 1</a:t>
            </a:r>
          </a:p>
          <a:p>
            <a:r>
              <a:rPr lang="en-US" sz="2000" dirty="0"/>
              <a:t> * @section 02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*/</a:t>
            </a:r>
          </a:p>
          <a:p>
            <a:endParaRPr lang="en-US" sz="2000" dirty="0"/>
          </a:p>
          <a:p>
            <a:r>
              <a:rPr lang="en-US" sz="2000" dirty="0"/>
              <a:t>public class Table {</a:t>
            </a:r>
          </a:p>
          <a:p>
            <a:r>
              <a:rPr lang="en-US" sz="2000" dirty="0"/>
              <a:t>    /* ...class definition... */</a:t>
            </a:r>
          </a:p>
          <a:p>
            <a:r>
              <a:rPr lang="en-US" sz="2000" dirty="0"/>
              <a:t>}</a:t>
            </a: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5786735"/>
            <a:ext cx="51816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 More on </a:t>
            </a:r>
            <a:r>
              <a:rPr lang="en-US" sz="2400" b="1" i="1" dirty="0" smtClean="0"/>
              <a:t>class invariants</a:t>
            </a:r>
            <a:r>
              <a:rPr lang="en-US" sz="2400" dirty="0" smtClean="0"/>
              <a:t> later.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760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Method Documentation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/**</a:t>
            </a:r>
          </a:p>
          <a:p>
            <a:r>
              <a:rPr lang="en-US" sz="2000" dirty="0"/>
              <a:t> * Calculates the area of a circle given its radius</a:t>
            </a:r>
          </a:p>
          <a:p>
            <a:r>
              <a:rPr lang="en-US" sz="2000" dirty="0"/>
              <a:t> * Precondition: the radius must be &gt;= zero</a:t>
            </a:r>
          </a:p>
          <a:p>
            <a:r>
              <a:rPr lang="en-US" sz="2000" dirty="0"/>
              <a:t> * </a:t>
            </a:r>
            <a:r>
              <a:rPr lang="en-US" sz="2000" dirty="0" err="1"/>
              <a:t>Postcondition</a:t>
            </a:r>
            <a:r>
              <a:rPr lang="en-US" sz="2000" dirty="0"/>
              <a:t>: the area is calculated or zero returned if the radius is &lt; zero</a:t>
            </a:r>
          </a:p>
          <a:p>
            <a:r>
              <a:rPr lang="en-US" sz="2000" dirty="0"/>
              <a:t> * @</a:t>
            </a:r>
            <a:r>
              <a:rPr lang="en-US" sz="2000" dirty="0" err="1"/>
              <a:t>param</a:t>
            </a:r>
            <a:r>
              <a:rPr lang="en-US" sz="2000" dirty="0"/>
              <a:t> radius: the radius of the circle</a:t>
            </a:r>
          </a:p>
          <a:p>
            <a:r>
              <a:rPr lang="en-US" sz="2000" dirty="0"/>
              <a:t> * @return the calculated area of the circle, or zero if an invalid</a:t>
            </a:r>
          </a:p>
          <a:p>
            <a:r>
              <a:rPr lang="en-US" sz="2000" dirty="0"/>
              <a:t> *         radius was supplied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*/</a:t>
            </a:r>
          </a:p>
          <a:p>
            <a:endParaRPr lang="en-US" sz="2000" dirty="0"/>
          </a:p>
          <a:p>
            <a:r>
              <a:rPr lang="en-US" sz="2000" dirty="0"/>
              <a:t>double </a:t>
            </a:r>
            <a:r>
              <a:rPr lang="en-US" sz="2000" dirty="0" err="1"/>
              <a:t>circleCircleArea</a:t>
            </a:r>
            <a:r>
              <a:rPr lang="en-US" sz="2000" dirty="0"/>
              <a:t>(double radius) {</a:t>
            </a:r>
          </a:p>
          <a:p>
            <a:r>
              <a:rPr lang="en-US" sz="2000" dirty="0"/>
              <a:t>   // handle unmet precondition</a:t>
            </a:r>
          </a:p>
          <a:p>
            <a:r>
              <a:rPr lang="en-US" sz="2000" dirty="0"/>
              <a:t>   if (radius &lt; 0.0) {</a:t>
            </a:r>
          </a:p>
          <a:p>
            <a:r>
              <a:rPr lang="en-US" sz="2000" dirty="0"/>
              <a:t>     </a:t>
            </a:r>
            <a:r>
              <a:rPr lang="en-US" sz="2000" dirty="0" smtClean="0"/>
              <a:t> </a:t>
            </a:r>
            <a:r>
              <a:rPr lang="en-US" sz="2000" dirty="0"/>
              <a:t> return 0.0;</a:t>
            </a:r>
          </a:p>
          <a:p>
            <a:r>
              <a:rPr lang="en-US" sz="2000" dirty="0"/>
              <a:t>   } else {</a:t>
            </a:r>
          </a:p>
          <a:p>
            <a:r>
              <a:rPr lang="en-US" sz="2000" dirty="0"/>
              <a:t>      </a:t>
            </a:r>
            <a:r>
              <a:rPr lang="en-US" sz="2000" dirty="0" smtClean="0"/>
              <a:t> return </a:t>
            </a:r>
            <a:r>
              <a:rPr lang="en-US" sz="2000" dirty="0" err="1"/>
              <a:t>Math.PI</a:t>
            </a:r>
            <a:r>
              <a:rPr lang="en-US" sz="2000" dirty="0"/>
              <a:t> * radius * radius;</a:t>
            </a:r>
          </a:p>
          <a:p>
            <a:r>
              <a:rPr lang="en-US" sz="2000" dirty="0"/>
              <a:t>   }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9535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22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8438"/>
            <a:ext cx="8229600" cy="6778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Pre-conditions &amp; Post-conditions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Char char="•"/>
              <a:defRPr/>
            </a:pPr>
            <a:r>
              <a:rPr lang="en-US" dirty="0" smtClean="0">
                <a:ea typeface="ＭＳ Ｐゴシック" charset="0"/>
              </a:rPr>
              <a:t>Pre-conditions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>
                <a:ea typeface="ＭＳ Ｐゴシック" charset="0"/>
              </a:rPr>
              <a:t>All assumptions made about parameters and the state of the calling object </a:t>
            </a:r>
            <a:r>
              <a:rPr lang="en-US" u="sng" dirty="0" smtClean="0">
                <a:ea typeface="ＭＳ Ｐゴシック" charset="0"/>
              </a:rPr>
              <a:t>before</a:t>
            </a:r>
            <a:r>
              <a:rPr lang="en-US" dirty="0" smtClean="0">
                <a:ea typeface="ＭＳ Ｐゴシック" charset="0"/>
              </a:rPr>
              <a:t> a method is called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>
                <a:ea typeface="ＭＳ Ｐゴシック" charset="0"/>
              </a:rPr>
              <a:t>For example:  “The parameter mileage is non-negative.”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ea typeface="ＭＳ Ｐゴシック" charset="0"/>
              </a:rPr>
              <a:t>Post-conditions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>
                <a:ea typeface="ＭＳ Ｐゴシック" charset="0"/>
              </a:rPr>
              <a:t>All assumptions that can be made </a:t>
            </a:r>
            <a:r>
              <a:rPr lang="en-US" u="sng" dirty="0" smtClean="0">
                <a:ea typeface="ＭＳ Ｐゴシック" charset="0"/>
              </a:rPr>
              <a:t>after</a:t>
            </a:r>
            <a:r>
              <a:rPr lang="en-US" dirty="0" smtClean="0">
                <a:ea typeface="ＭＳ Ｐゴシック" charset="0"/>
              </a:rPr>
              <a:t> method execution.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>
                <a:ea typeface="ＭＳ Ｐゴシック" charset="0"/>
              </a:rPr>
              <a:t>For example:  “The car will have a new paint color.”</a:t>
            </a:r>
            <a:endParaRPr lang="en-US" dirty="0">
              <a:ea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5791200"/>
            <a:ext cx="42672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Note: More on pre and post-conditions later.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3167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7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Recall . . .</a:t>
            </a:r>
            <a:endParaRPr lang="en-US" dirty="0"/>
          </a:p>
        </p:txBody>
      </p:sp>
      <p:sp>
        <p:nvSpPr>
          <p:cNvPr id="3" name="Content Placeholder 6"/>
          <p:cNvSpPr txBox="1">
            <a:spLocks/>
          </p:cNvSpPr>
          <p:nvPr/>
        </p:nvSpPr>
        <p:spPr>
          <a:xfrm>
            <a:off x="457200" y="1066800"/>
            <a:ext cx="8229600" cy="1828800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b="1" i="1" dirty="0" smtClean="0"/>
              <a:t>Class</a:t>
            </a:r>
          </a:p>
          <a:p>
            <a:pPr lvl="1">
              <a:defRPr/>
            </a:pPr>
            <a:r>
              <a:rPr lang="en-US" dirty="0" smtClean="0"/>
              <a:t>A </a:t>
            </a:r>
            <a:r>
              <a:rPr lang="en-US" b="1" i="1" dirty="0" smtClean="0"/>
              <a:t>complex data type </a:t>
            </a:r>
            <a:r>
              <a:rPr lang="en-US" dirty="0" smtClean="0"/>
              <a:t>containing:</a:t>
            </a:r>
          </a:p>
          <a:p>
            <a:pPr lvl="2">
              <a:defRPr/>
            </a:pPr>
            <a:r>
              <a:rPr lang="en-US" dirty="0" smtClean="0"/>
              <a:t>Attributes – make up the object’s </a:t>
            </a:r>
            <a:r>
              <a:rPr lang="en-US" b="1" i="1" dirty="0" smtClean="0"/>
              <a:t>state</a:t>
            </a:r>
            <a:r>
              <a:rPr lang="en-US" dirty="0" smtClean="0"/>
              <a:t> </a:t>
            </a:r>
          </a:p>
          <a:p>
            <a:pPr lvl="2">
              <a:defRPr/>
            </a:pPr>
            <a:r>
              <a:rPr lang="en-US" dirty="0" smtClean="0"/>
              <a:t>Operations – define the object’s </a:t>
            </a:r>
            <a:r>
              <a:rPr lang="en-US" b="1" i="1" dirty="0" smtClean="0"/>
              <a:t>behaviors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25FEB0A4-A857-4067-BB3A-C263D77E59E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3771900" y="4891087"/>
            <a:ext cx="152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000000"/>
                </a:solidFill>
                <a:latin typeface="Calibri" pitchFamily="34" charset="0"/>
              </a:rPr>
              <a:t>Operations</a:t>
            </a:r>
          </a:p>
          <a:p>
            <a:pPr algn="ctr" eaLnBrk="1" hangingPunct="1"/>
            <a:r>
              <a:rPr lang="en-US">
                <a:solidFill>
                  <a:srgbClr val="000000"/>
                </a:solidFill>
                <a:latin typeface="Calibri" pitchFamily="34" charset="0"/>
              </a:rPr>
              <a:t>(behaviors)</a:t>
            </a: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886200" y="3290887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</a:pPr>
            <a:r>
              <a:rPr lang="en-US">
                <a:solidFill>
                  <a:srgbClr val="000000"/>
                </a:solidFill>
                <a:latin typeface="Calibri" pitchFamily="34" charset="0"/>
              </a:rPr>
              <a:t>Type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3771900" y="3748087"/>
            <a:ext cx="152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</a:pPr>
            <a:r>
              <a:rPr lang="en-US">
                <a:solidFill>
                  <a:srgbClr val="000000"/>
                </a:solidFill>
                <a:latin typeface="Calibri" pitchFamily="34" charset="0"/>
              </a:rPr>
              <a:t>Attributes (state)</a:t>
            </a: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5791200" y="3276600"/>
            <a:ext cx="2514600" cy="20716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5789613" y="3290887"/>
            <a:ext cx="2514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</a:pPr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String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5789613" y="3671887"/>
            <a:ext cx="25146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sequence of characters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more?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5789613" y="4281487"/>
            <a:ext cx="24272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compute length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concatenate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test for equality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more?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10800000" flipH="1">
            <a:off x="5791200" y="3671887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H="1">
            <a:off x="5789613" y="4281487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63588" y="3276600"/>
            <a:ext cx="2514600" cy="29860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62000" y="3290887"/>
            <a:ext cx="2514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1125"/>
              </a:spcBef>
            </a:pPr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Bank Account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10800000" flipH="1">
            <a:off x="763588" y="3671887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H="1">
            <a:off x="762000" y="4967287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762000" y="3671887"/>
            <a:ext cx="213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account number</a:t>
            </a:r>
          </a:p>
          <a:p>
            <a:pPr eaLnBrk="1" hangingPunct="1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owner’s name</a:t>
            </a:r>
          </a:p>
          <a:p>
            <a:pPr eaLnBrk="1" hangingPunct="1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balance</a:t>
            </a:r>
          </a:p>
          <a:p>
            <a:pPr eaLnBrk="1" hangingPunct="1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interest rate</a:t>
            </a:r>
          </a:p>
          <a:p>
            <a:pPr eaLnBrk="1" hangingPunct="1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more?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762000" y="4967287"/>
            <a:ext cx="213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deposit money</a:t>
            </a:r>
          </a:p>
          <a:p>
            <a:pPr eaLnBrk="1" hangingPunct="1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withdraw money</a:t>
            </a:r>
          </a:p>
          <a:p>
            <a:pPr eaLnBrk="1" hangingPunct="1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check balance</a:t>
            </a:r>
          </a:p>
          <a:p>
            <a:pPr eaLnBrk="1" hangingPunct="1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transfer money</a:t>
            </a:r>
          </a:p>
          <a:p>
            <a:pPr eaLnBrk="1" hangingPunct="1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more?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3429000" y="3481387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3429000" y="4052887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3429000" y="5194300"/>
            <a:ext cx="5334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H="1">
            <a:off x="4876800" y="3481387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H="1">
            <a:off x="5105400" y="4052887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H="1">
            <a:off x="5105400" y="5194300"/>
            <a:ext cx="5334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Version 9/12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46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4" grpId="0" animBg="1"/>
      <p:bldP spid="15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198438"/>
            <a:ext cx="8229600" cy="6778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Anatomy of a Java Class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41338" y="1439863"/>
            <a:ext cx="2603500" cy="67945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Access modifier</a:t>
            </a:r>
            <a:b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(more on this later)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84888" y="1698625"/>
            <a:ext cx="2519362" cy="420688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Name of the class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648075" y="1614488"/>
            <a:ext cx="2100263" cy="420687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Keyword </a:t>
            </a:r>
            <a:r>
              <a:rPr lang="en-US" sz="2000" dirty="0">
                <a:solidFill>
                  <a:srgbClr val="000000"/>
                </a:solidFill>
                <a:latin typeface="Courier New"/>
                <a:ea typeface="+mn-ea"/>
                <a:cs typeface="Courier New"/>
              </a:rPr>
              <a:t>class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08025" y="2874963"/>
            <a:ext cx="1847850" cy="420687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public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724150" y="2874963"/>
            <a:ext cx="1847850" cy="420687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class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908550" y="2874963"/>
            <a:ext cx="2100263" cy="420687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BankAccount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25475" y="3714750"/>
            <a:ext cx="50323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1125"/>
              </a:spcBef>
              <a:buSzPct val="45000"/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{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25475" y="5227638"/>
            <a:ext cx="50323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1125"/>
              </a:spcBef>
              <a:buSzPct val="45000"/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044575" y="4219575"/>
            <a:ext cx="6467475" cy="83978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>
                <a:solidFill>
                  <a:srgbClr val="000000"/>
                </a:solidFill>
                <a:cs typeface="Calibri" pitchFamily="34" charset="0"/>
              </a:rPr>
              <a:t>Class body: data </a:t>
            </a:r>
            <a:r>
              <a:rPr lang="en-US" sz="2000" dirty="0" smtClean="0">
                <a:solidFill>
                  <a:srgbClr val="000000"/>
                </a:solidFill>
                <a:cs typeface="Calibri" pitchFamily="34" charset="0"/>
              </a:rPr>
              <a:t>members (</a:t>
            </a:r>
            <a:r>
              <a:rPr lang="en-US" sz="2000" b="1" i="1" dirty="0" smtClean="0">
                <a:solidFill>
                  <a:srgbClr val="000000"/>
                </a:solidFill>
                <a:cs typeface="Calibri" pitchFamily="34" charset="0"/>
              </a:rPr>
              <a:t>instance variables</a:t>
            </a:r>
            <a:r>
              <a:rPr lang="en-US" sz="2000" dirty="0" smtClean="0">
                <a:solidFill>
                  <a:srgbClr val="000000"/>
                </a:solidFill>
                <a:cs typeface="Calibri" pitchFamily="34" charset="0"/>
              </a:rPr>
              <a:t>), </a:t>
            </a:r>
            <a:r>
              <a:rPr lang="en-US" sz="2000" b="1" i="1" dirty="0">
                <a:solidFill>
                  <a:srgbClr val="000000"/>
                </a:solidFill>
                <a:cs typeface="Calibri" pitchFamily="34" charset="0"/>
              </a:rPr>
              <a:t>methods</a:t>
            </a:r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1323975" y="2119313"/>
            <a:ext cx="644525" cy="755650"/>
          </a:xfrm>
          <a:custGeom>
            <a:avLst/>
            <a:gdLst>
              <a:gd name="T0" fmla="*/ 644525 w 368"/>
              <a:gd name="T1" fmla="*/ 0 h 432"/>
              <a:gd name="T2" fmla="*/ 56046 w 368"/>
              <a:gd name="T3" fmla="*/ 419806 h 432"/>
              <a:gd name="T4" fmla="*/ 308251 w 368"/>
              <a:gd name="T5" fmla="*/ 755650 h 432"/>
              <a:gd name="T6" fmla="*/ 0 60000 65536"/>
              <a:gd name="T7" fmla="*/ 0 60000 65536"/>
              <a:gd name="T8" fmla="*/ 0 60000 65536"/>
              <a:gd name="T9" fmla="*/ 0 w 368"/>
              <a:gd name="T10" fmla="*/ 0 h 432"/>
              <a:gd name="T11" fmla="*/ 368 w 36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" h="432">
                <a:moveTo>
                  <a:pt x="368" y="0"/>
                </a:moveTo>
                <a:cubicBezTo>
                  <a:pt x="216" y="84"/>
                  <a:pt x="64" y="168"/>
                  <a:pt x="32" y="240"/>
                </a:cubicBezTo>
                <a:cubicBezTo>
                  <a:pt x="0" y="312"/>
                  <a:pt x="152" y="408"/>
                  <a:pt x="176" y="43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3816350" y="2035175"/>
            <a:ext cx="642938" cy="839788"/>
          </a:xfrm>
          <a:custGeom>
            <a:avLst/>
            <a:gdLst>
              <a:gd name="T0" fmla="*/ 335446 w 368"/>
              <a:gd name="T1" fmla="*/ 0 h 480"/>
              <a:gd name="T2" fmla="*/ 587030 w 368"/>
              <a:gd name="T3" fmla="*/ 335915 h 480"/>
              <a:gd name="T4" fmla="*/ 0 w 368"/>
              <a:gd name="T5" fmla="*/ 839788 h 480"/>
              <a:gd name="T6" fmla="*/ 0 60000 65536"/>
              <a:gd name="T7" fmla="*/ 0 60000 65536"/>
              <a:gd name="T8" fmla="*/ 0 60000 65536"/>
              <a:gd name="T9" fmla="*/ 0 w 368"/>
              <a:gd name="T10" fmla="*/ 0 h 480"/>
              <a:gd name="T11" fmla="*/ 368 w 368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" h="480">
                <a:moveTo>
                  <a:pt x="192" y="0"/>
                </a:moveTo>
                <a:cubicBezTo>
                  <a:pt x="280" y="56"/>
                  <a:pt x="368" y="112"/>
                  <a:pt x="336" y="192"/>
                </a:cubicBezTo>
                <a:cubicBezTo>
                  <a:pt x="304" y="272"/>
                  <a:pt x="152" y="376"/>
                  <a:pt x="0" y="48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6253163" y="2119313"/>
            <a:ext cx="419100" cy="755650"/>
          </a:xfrm>
          <a:custGeom>
            <a:avLst/>
            <a:gdLst>
              <a:gd name="T0" fmla="*/ 419100 w 240"/>
              <a:gd name="T1" fmla="*/ 0 h 432"/>
              <a:gd name="T2" fmla="*/ 335280 w 240"/>
              <a:gd name="T3" fmla="*/ 503767 h 432"/>
              <a:gd name="T4" fmla="*/ 0 w 240"/>
              <a:gd name="T5" fmla="*/ 75565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240" y="0"/>
                </a:moveTo>
                <a:cubicBezTo>
                  <a:pt x="236" y="108"/>
                  <a:pt x="232" y="216"/>
                  <a:pt x="192" y="288"/>
                </a:cubicBezTo>
                <a:cubicBezTo>
                  <a:pt x="152" y="360"/>
                  <a:pt x="76" y="396"/>
                  <a:pt x="0" y="43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381125" y="5311775"/>
            <a:ext cx="1763713" cy="40640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>
              <a:spcBef>
                <a:spcPts val="1125"/>
              </a:spcBef>
              <a:buSzPct val="45000"/>
              <a:buFont typeface="Wingdings" charset="0"/>
              <a:buNone/>
              <a:defRPr/>
            </a:pPr>
            <a:r>
              <a:rPr lang="en-US" sz="2000" dirty="0" smtClean="0">
                <a:latin typeface="Calibri"/>
                <a:cs typeface="Calibri"/>
              </a:rPr>
              <a:t>NO semi-colon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H="1">
            <a:off x="960438" y="5480050"/>
            <a:ext cx="42227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E2D9DA02-E990-411B-B82A-999341C4BD06}" type="slidenum">
              <a:rPr 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7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Sample Class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8077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public class </a:t>
            </a:r>
            <a:r>
              <a:rPr lang="en-US" sz="2400" dirty="0" err="1"/>
              <a:t>BankAccount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</a:p>
          <a:p>
            <a:endParaRPr lang="en-US" sz="800" dirty="0" smtClean="0"/>
          </a:p>
          <a:p>
            <a:r>
              <a:rPr lang="en-US" sz="2400" dirty="0" smtClean="0"/>
              <a:t>     public String </a:t>
            </a:r>
            <a:r>
              <a:rPr lang="en-US" sz="2400" dirty="0" err="1" smtClean="0"/>
              <a:t>accountNumber</a:t>
            </a:r>
            <a:r>
              <a:rPr lang="en-US" sz="2400" dirty="0" smtClean="0"/>
              <a:t>;	// instance variable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public double balance;		// instance variable</a:t>
            </a:r>
          </a:p>
          <a:p>
            <a:endParaRPr lang="en-US" sz="2400" dirty="0" smtClean="0"/>
          </a:p>
          <a:p>
            <a:r>
              <a:rPr lang="en-US" sz="2400" dirty="0" smtClean="0"/>
              <a:t>     public </a:t>
            </a:r>
            <a:r>
              <a:rPr lang="en-US" sz="2400" dirty="0"/>
              <a:t>void </a:t>
            </a:r>
            <a:r>
              <a:rPr lang="en-US" sz="2400" dirty="0" smtClean="0"/>
              <a:t>deposit(double amount){	// method</a:t>
            </a:r>
            <a:endParaRPr lang="en-US" sz="2400" dirty="0"/>
          </a:p>
          <a:p>
            <a:r>
              <a:rPr lang="en-US" sz="2400" dirty="0" smtClean="0"/>
              <a:t>          balance += amount;</a:t>
            </a:r>
            <a:endParaRPr lang="en-US" sz="2400" dirty="0"/>
          </a:p>
          <a:p>
            <a:r>
              <a:rPr lang="en-US" sz="2400" dirty="0" smtClean="0"/>
              <a:t>     }</a:t>
            </a:r>
          </a:p>
          <a:p>
            <a:endParaRPr lang="en-US" sz="2400" dirty="0"/>
          </a:p>
          <a:p>
            <a:r>
              <a:rPr lang="en-US" sz="2400" dirty="0" smtClean="0"/>
              <a:t>     public double </a:t>
            </a:r>
            <a:r>
              <a:rPr lang="en-US" sz="2400" dirty="0" err="1" smtClean="0"/>
              <a:t>checkBalance</a:t>
            </a:r>
            <a:r>
              <a:rPr lang="en-US" sz="2400" dirty="0" smtClean="0"/>
              <a:t>( ){		// method</a:t>
            </a:r>
          </a:p>
          <a:p>
            <a:r>
              <a:rPr lang="en-US" sz="2400" dirty="0" smtClean="0"/>
              <a:t>          return balance;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}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9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7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8438"/>
            <a:ext cx="8229600" cy="6778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Anatomy of an Instance Variable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95425" y="3416300"/>
            <a:ext cx="1428750" cy="42068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</a:rPr>
              <a:t>private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141663" y="3416300"/>
            <a:ext cx="1428750" cy="42068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</a:rPr>
              <a:t>float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91075" y="3416300"/>
            <a:ext cx="1664494" cy="42068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</a:rPr>
              <a:t>balance;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08050" y="1995488"/>
            <a:ext cx="2603500" cy="67945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Optional access modifier</a:t>
            </a:r>
            <a:b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(more on this later)</a:t>
            </a:r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1690688" y="2674938"/>
            <a:ext cx="644525" cy="755650"/>
          </a:xfrm>
          <a:custGeom>
            <a:avLst/>
            <a:gdLst>
              <a:gd name="T0" fmla="*/ 644525 w 368"/>
              <a:gd name="T1" fmla="*/ 0 h 432"/>
              <a:gd name="T2" fmla="*/ 56046 w 368"/>
              <a:gd name="T3" fmla="*/ 419806 h 432"/>
              <a:gd name="T4" fmla="*/ 308251 w 368"/>
              <a:gd name="T5" fmla="*/ 755650 h 432"/>
              <a:gd name="T6" fmla="*/ 0 60000 65536"/>
              <a:gd name="T7" fmla="*/ 0 60000 65536"/>
              <a:gd name="T8" fmla="*/ 0 60000 65536"/>
              <a:gd name="T9" fmla="*/ 0 w 368"/>
              <a:gd name="T10" fmla="*/ 0 h 432"/>
              <a:gd name="T11" fmla="*/ 368 w 36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" h="432">
                <a:moveTo>
                  <a:pt x="368" y="0"/>
                </a:moveTo>
                <a:cubicBezTo>
                  <a:pt x="216" y="84"/>
                  <a:pt x="64" y="168"/>
                  <a:pt x="32" y="240"/>
                </a:cubicBezTo>
                <a:cubicBezTo>
                  <a:pt x="0" y="312"/>
                  <a:pt x="152" y="408"/>
                  <a:pt x="176" y="43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794125" y="1995488"/>
            <a:ext cx="1579563" cy="67945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Data member</a:t>
            </a:r>
          </a:p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 type</a:t>
            </a:r>
            <a:endParaRPr lang="en-US" sz="2000" dirty="0">
              <a:solidFill>
                <a:srgbClr val="000000"/>
              </a:solidFill>
              <a:latin typeface="Courier New"/>
              <a:ea typeface="+mn-ea"/>
              <a:cs typeface="Courier New"/>
            </a:endParaRPr>
          </a:p>
        </p:txBody>
      </p:sp>
      <p:sp>
        <p:nvSpPr>
          <p:cNvPr id="18" name="Freeform 14"/>
          <p:cNvSpPr>
            <a:spLocks/>
          </p:cNvSpPr>
          <p:nvPr/>
        </p:nvSpPr>
        <p:spPr bwMode="auto">
          <a:xfrm>
            <a:off x="3962400" y="2674938"/>
            <a:ext cx="642938" cy="741362"/>
          </a:xfrm>
          <a:custGeom>
            <a:avLst/>
            <a:gdLst>
              <a:gd name="T0" fmla="*/ 335446 w 368"/>
              <a:gd name="T1" fmla="*/ 0 h 480"/>
              <a:gd name="T2" fmla="*/ 587030 w 368"/>
              <a:gd name="T3" fmla="*/ 296545 h 480"/>
              <a:gd name="T4" fmla="*/ 0 w 368"/>
              <a:gd name="T5" fmla="*/ 741362 h 480"/>
              <a:gd name="T6" fmla="*/ 0 60000 65536"/>
              <a:gd name="T7" fmla="*/ 0 60000 65536"/>
              <a:gd name="T8" fmla="*/ 0 60000 65536"/>
              <a:gd name="T9" fmla="*/ 0 w 368"/>
              <a:gd name="T10" fmla="*/ 0 h 480"/>
              <a:gd name="T11" fmla="*/ 368 w 368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" h="480">
                <a:moveTo>
                  <a:pt x="192" y="0"/>
                </a:moveTo>
                <a:cubicBezTo>
                  <a:pt x="280" y="56"/>
                  <a:pt x="368" y="112"/>
                  <a:pt x="336" y="192"/>
                </a:cubicBezTo>
                <a:cubicBezTo>
                  <a:pt x="304" y="272"/>
                  <a:pt x="152" y="376"/>
                  <a:pt x="0" y="48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5672138" y="1995488"/>
            <a:ext cx="1566862" cy="679450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Data member </a:t>
            </a:r>
          </a:p>
          <a:p>
            <a:pPr algn="ctr">
              <a:tabLst>
                <a:tab pos="723900" algn="l"/>
                <a:tab pos="14478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name</a:t>
            </a:r>
            <a:endParaRPr lang="en-US" sz="2000" dirty="0">
              <a:solidFill>
                <a:srgbClr val="000000"/>
              </a:solidFill>
              <a:latin typeface="Courier New"/>
              <a:ea typeface="+mn-ea"/>
              <a:cs typeface="Courier New"/>
            </a:endParaRPr>
          </a:p>
        </p:txBody>
      </p:sp>
      <p:sp>
        <p:nvSpPr>
          <p:cNvPr id="21" name="Freeform 14"/>
          <p:cNvSpPr>
            <a:spLocks/>
          </p:cNvSpPr>
          <p:nvPr/>
        </p:nvSpPr>
        <p:spPr bwMode="auto">
          <a:xfrm>
            <a:off x="5845175" y="2674938"/>
            <a:ext cx="758825" cy="741362"/>
          </a:xfrm>
          <a:custGeom>
            <a:avLst/>
            <a:gdLst>
              <a:gd name="T0" fmla="*/ 395909 w 368"/>
              <a:gd name="T1" fmla="*/ 0 h 480"/>
              <a:gd name="T2" fmla="*/ 692840 w 368"/>
              <a:gd name="T3" fmla="*/ 296545 h 480"/>
              <a:gd name="T4" fmla="*/ 0 w 368"/>
              <a:gd name="T5" fmla="*/ 741362 h 480"/>
              <a:gd name="T6" fmla="*/ 0 60000 65536"/>
              <a:gd name="T7" fmla="*/ 0 60000 65536"/>
              <a:gd name="T8" fmla="*/ 0 60000 65536"/>
              <a:gd name="T9" fmla="*/ 0 w 368"/>
              <a:gd name="T10" fmla="*/ 0 h 480"/>
              <a:gd name="T11" fmla="*/ 368 w 368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" h="480">
                <a:moveTo>
                  <a:pt x="192" y="0"/>
                </a:moveTo>
                <a:cubicBezTo>
                  <a:pt x="280" y="56"/>
                  <a:pt x="368" y="112"/>
                  <a:pt x="336" y="192"/>
                </a:cubicBezTo>
                <a:cubicBezTo>
                  <a:pt x="304" y="272"/>
                  <a:pt x="152" y="376"/>
                  <a:pt x="0" y="48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4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8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98438"/>
            <a:ext cx="8229600" cy="6778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Anatomy of a Method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92150" y="1785938"/>
            <a:ext cx="2603500" cy="588962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Optional access modifier</a:t>
            </a:r>
            <a:b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(More on this later)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564188" y="1787525"/>
            <a:ext cx="1260475" cy="585788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endParaRPr lang="en-US" sz="200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Name of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method </a:t>
            </a:r>
            <a:b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</a:br>
            <a:endParaRPr lang="en-US" sz="2000" dirty="0">
              <a:solidFill>
                <a:srgbClr val="000000"/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79788" y="1785938"/>
            <a:ext cx="2100262" cy="587375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return type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(may be void)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5600" y="3144838"/>
            <a:ext cx="1847850" cy="420687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public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371725" y="3130550"/>
            <a:ext cx="1847850" cy="42068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</a:rPr>
              <a:t>float</a:t>
            </a:r>
            <a:endParaRPr lang="en-US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387850" y="3130550"/>
            <a:ext cx="2352675" cy="42068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checkBalance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1111250" y="2376488"/>
            <a:ext cx="644525" cy="755650"/>
          </a:xfrm>
          <a:custGeom>
            <a:avLst/>
            <a:gdLst>
              <a:gd name="T0" fmla="*/ 1128838312 w 368"/>
              <a:gd name="T1" fmla="*/ 0 h 432"/>
              <a:gd name="T2" fmla="*/ 98160452 w 368"/>
              <a:gd name="T3" fmla="*/ 734320391 h 432"/>
              <a:gd name="T4" fmla="*/ 539879050 w 368"/>
              <a:gd name="T5" fmla="*/ 1321775347 h 432"/>
              <a:gd name="T6" fmla="*/ 0 60000 65536"/>
              <a:gd name="T7" fmla="*/ 0 60000 65536"/>
              <a:gd name="T8" fmla="*/ 0 60000 65536"/>
              <a:gd name="T9" fmla="*/ 0 w 368"/>
              <a:gd name="T10" fmla="*/ 0 h 432"/>
              <a:gd name="T11" fmla="*/ 368 w 36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" h="432">
                <a:moveTo>
                  <a:pt x="368" y="0"/>
                </a:moveTo>
                <a:cubicBezTo>
                  <a:pt x="216" y="84"/>
                  <a:pt x="64" y="168"/>
                  <a:pt x="32" y="240"/>
                </a:cubicBezTo>
                <a:cubicBezTo>
                  <a:pt x="0" y="312"/>
                  <a:pt x="152" y="408"/>
                  <a:pt x="176" y="432"/>
                </a:cubicBezTo>
              </a:path>
            </a:pathLst>
          </a:custGeom>
          <a:noFill/>
          <a:ln w="381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3967163" y="2373313"/>
            <a:ext cx="644525" cy="757237"/>
          </a:xfrm>
          <a:custGeom>
            <a:avLst/>
            <a:gdLst>
              <a:gd name="T0" fmla="*/ 588959262 w 368"/>
              <a:gd name="T1" fmla="*/ 0 h 480"/>
              <a:gd name="T2" fmla="*/ 1030677888 w 368"/>
              <a:gd name="T3" fmla="*/ 477840917 h 480"/>
              <a:gd name="T4" fmla="*/ 0 w 368"/>
              <a:gd name="T5" fmla="*/ 1194602984 h 480"/>
              <a:gd name="T6" fmla="*/ 0 60000 65536"/>
              <a:gd name="T7" fmla="*/ 0 60000 65536"/>
              <a:gd name="T8" fmla="*/ 0 60000 65536"/>
              <a:gd name="T9" fmla="*/ 0 w 368"/>
              <a:gd name="T10" fmla="*/ 0 h 480"/>
              <a:gd name="T11" fmla="*/ 368 w 368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8" h="480">
                <a:moveTo>
                  <a:pt x="192" y="0"/>
                </a:moveTo>
                <a:cubicBezTo>
                  <a:pt x="280" y="56"/>
                  <a:pt x="368" y="112"/>
                  <a:pt x="336" y="192"/>
                </a:cubicBezTo>
                <a:cubicBezTo>
                  <a:pt x="304" y="272"/>
                  <a:pt x="152" y="376"/>
                  <a:pt x="0" y="480"/>
                </a:cubicBezTo>
              </a:path>
            </a:pathLst>
          </a:custGeom>
          <a:noFill/>
          <a:ln w="381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5897563" y="2373313"/>
            <a:ext cx="420687" cy="758825"/>
          </a:xfrm>
          <a:custGeom>
            <a:avLst/>
            <a:gdLst>
              <a:gd name="T0" fmla="*/ 737406498 w 240"/>
              <a:gd name="T1" fmla="*/ 0 h 432"/>
              <a:gd name="T2" fmla="*/ 589925943 w 240"/>
              <a:gd name="T3" fmla="*/ 888603365 h 432"/>
              <a:gd name="T4" fmla="*/ 0 w 240"/>
              <a:gd name="T5" fmla="*/ 1332906036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240" y="0"/>
                </a:moveTo>
                <a:cubicBezTo>
                  <a:pt x="236" y="108"/>
                  <a:pt x="232" y="216"/>
                  <a:pt x="192" y="288"/>
                </a:cubicBezTo>
                <a:cubicBezTo>
                  <a:pt x="152" y="360"/>
                  <a:pt x="76" y="396"/>
                  <a:pt x="0" y="432"/>
                </a:cubicBezTo>
              </a:path>
            </a:pathLst>
          </a:custGeom>
          <a:noFill/>
          <a:ln w="381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08013" y="3551238"/>
            <a:ext cx="50323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1125"/>
              </a:spcBef>
              <a:buSzPct val="45000"/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{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08013" y="5062538"/>
            <a:ext cx="50323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1125"/>
              </a:spcBef>
              <a:buSzPct val="45000"/>
              <a:buFont typeface="Wingdings" pitchFamily="2" charset="2"/>
              <a:buNone/>
            </a:pPr>
            <a:r>
              <a:rPr lang="en-US" sz="200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211263" y="4100513"/>
            <a:ext cx="6469062" cy="839787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ＭＳ Ｐゴシック" charset="0"/>
                <a:cs typeface="ＭＳ Ｐゴシック" charset="0"/>
              </a:rPr>
              <a:t>Method code: local variables and statements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991350" y="3130550"/>
            <a:ext cx="622300" cy="420688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()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002463" y="1787525"/>
            <a:ext cx="1787525" cy="585788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wrap="none" lIns="90000" tIns="46800" rIns="90000" bIns="468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Optional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Calibri"/>
                <a:ea typeface="+mn-ea"/>
                <a:cs typeface="Calibri"/>
              </a:rPr>
              <a:t>parameters</a:t>
            </a: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 flipH="1">
            <a:off x="7383463" y="2376488"/>
            <a:ext cx="700087" cy="754062"/>
          </a:xfrm>
          <a:custGeom>
            <a:avLst/>
            <a:gdLst>
              <a:gd name="T0" fmla="*/ 49011339 w 400"/>
              <a:gd name="T1" fmla="*/ 0 h 384"/>
              <a:gd name="T2" fmla="*/ 196048858 w 400"/>
              <a:gd name="T3" fmla="*/ 925472861 h 384"/>
              <a:gd name="T4" fmla="*/ 1225304583 w 400"/>
              <a:gd name="T5" fmla="*/ 1480757853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16" y="0"/>
                </a:moveTo>
                <a:cubicBezTo>
                  <a:pt x="8" y="88"/>
                  <a:pt x="0" y="176"/>
                  <a:pt x="64" y="240"/>
                </a:cubicBezTo>
                <a:cubicBezTo>
                  <a:pt x="128" y="304"/>
                  <a:pt x="344" y="360"/>
                  <a:pt x="400" y="384"/>
                </a:cubicBezTo>
              </a:path>
            </a:pathLst>
          </a:custGeom>
          <a:noFill/>
          <a:ln w="3816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66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723900" y="1104900"/>
            <a:ext cx="3848100" cy="49911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 and Classes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Version 9/12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859E-E73C-4938-9B4F-B0119CA67CAB}" type="slidenum">
              <a:rPr lang="en-US" smtClean="0"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2133600"/>
            <a:ext cx="3505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Class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3048000"/>
            <a:ext cx="3505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Class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5105400"/>
            <a:ext cx="3505200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Class</a:t>
            </a:r>
            <a:r>
              <a:rPr lang="en-US" sz="2400" baseline="-25000" dirty="0" err="1">
                <a:solidFill>
                  <a:schemeClr val="tx1"/>
                </a:solidFill>
              </a:rPr>
              <a:t>n</a:t>
            </a:r>
            <a:endParaRPr lang="en-US" sz="2400" baseline="-25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590800" y="39624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42672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590800" y="45720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1295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Package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1219200"/>
            <a:ext cx="3276600" cy="501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All code must be inside of a class.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Each class is a separate file.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class file name must be the same as the class name, with the .java prefix.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All classes must be part of a </a:t>
            </a:r>
            <a:r>
              <a:rPr lang="en-US" b="1" i="1" dirty="0" smtClean="0"/>
              <a:t>package</a:t>
            </a:r>
            <a:r>
              <a:rPr lang="en-US" dirty="0" smtClean="0"/>
              <a:t> (with the exception of a single-class program).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package name must be specified at the top of each class file.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package is a </a:t>
            </a:r>
            <a:r>
              <a:rPr lang="en-US" u="sng" dirty="0" smtClean="0"/>
              <a:t>directory</a:t>
            </a:r>
            <a:r>
              <a:rPr lang="en-US" dirty="0" smtClean="0"/>
              <a:t>, not a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91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1678</Words>
  <Application>Microsoft Macintosh PowerPoint</Application>
  <PresentationFormat>On-screen Show (4:3)</PresentationFormat>
  <Paragraphs>375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Classes and Objects</vt:lpstr>
      <vt:lpstr>PowerPoint Presentation</vt:lpstr>
      <vt:lpstr>Classes</vt:lpstr>
      <vt:lpstr>Recall . . .</vt:lpstr>
      <vt:lpstr>PowerPoint Presentation</vt:lpstr>
      <vt:lpstr>Simple Sample Class</vt:lpstr>
      <vt:lpstr>PowerPoint Presentation</vt:lpstr>
      <vt:lpstr>PowerPoint Presentation</vt:lpstr>
      <vt:lpstr>Packages and Classes</vt:lpstr>
      <vt:lpstr>Sample Package with Two Classes</vt:lpstr>
      <vt:lpstr>Objects</vt:lpstr>
      <vt:lpstr>Recall That an Object is …</vt:lpstr>
      <vt:lpstr>Creating and Using Objects</vt:lpstr>
      <vt:lpstr>Object Equality</vt:lpstr>
      <vt:lpstr>Object Equality (con’t)</vt:lpstr>
      <vt:lpstr>PowerPoint Presentation</vt:lpstr>
      <vt:lpstr>Program Documentation</vt:lpstr>
      <vt:lpstr>PowerPoint Presentation</vt:lpstr>
      <vt:lpstr>PowerPoint Presentation</vt:lpstr>
      <vt:lpstr>Required Class Documentation</vt:lpstr>
      <vt:lpstr>Required Method Documentation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 and Objects</dc:title>
  <dc:creator>Susan Mitchell</dc:creator>
  <cp:lastModifiedBy>Ross Romano</cp:lastModifiedBy>
  <cp:revision>176</cp:revision>
  <dcterms:created xsi:type="dcterms:W3CDTF">2012-09-10T22:08:52Z</dcterms:created>
  <dcterms:modified xsi:type="dcterms:W3CDTF">2012-09-13T21:10:50Z</dcterms:modified>
</cp:coreProperties>
</file>